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0" r:id="rId2"/>
    <p:sldId id="329" r:id="rId3"/>
    <p:sldId id="341" r:id="rId4"/>
    <p:sldId id="342" r:id="rId5"/>
    <p:sldId id="297" r:id="rId6"/>
    <p:sldId id="311" r:id="rId7"/>
    <p:sldId id="299" r:id="rId8"/>
    <p:sldId id="306" r:id="rId9"/>
    <p:sldId id="334" r:id="rId10"/>
    <p:sldId id="335" r:id="rId11"/>
    <p:sldId id="336" r:id="rId12"/>
    <p:sldId id="337" r:id="rId13"/>
    <p:sldId id="343" r:id="rId14"/>
    <p:sldId id="281" r:id="rId15"/>
    <p:sldId id="315" r:id="rId16"/>
    <p:sldId id="304" r:id="rId17"/>
    <p:sldId id="320" r:id="rId18"/>
    <p:sldId id="321" r:id="rId19"/>
    <p:sldId id="322" r:id="rId20"/>
    <p:sldId id="323" r:id="rId21"/>
    <p:sldId id="319" r:id="rId22"/>
    <p:sldId id="318" r:id="rId23"/>
    <p:sldId id="276" r:id="rId24"/>
    <p:sldId id="338" r:id="rId25"/>
    <p:sldId id="333" r:id="rId26"/>
    <p:sldId id="270" r:id="rId27"/>
  </p:sldIdLst>
  <p:sldSz cx="9144000" cy="5143500" type="screen16x9"/>
  <p:notesSz cx="9875838" cy="6742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5560" userDrawn="1">
          <p15:clr>
            <a:srgbClr val="A4A3A4"/>
          </p15:clr>
        </p15:guide>
        <p15:guide id="5" orient="horz" pos="2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A8"/>
    <a:srgbClr val="002C88"/>
    <a:srgbClr val="004981"/>
    <a:srgbClr val="FF9900"/>
    <a:srgbClr val="0000FF"/>
    <a:srgbClr val="FD8D4F"/>
    <a:srgbClr val="009900"/>
    <a:srgbClr val="9290D8"/>
    <a:srgbClr val="FB052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9" autoAdjust="0"/>
    <p:restoredTop sz="94674"/>
  </p:normalViewPr>
  <p:slideViewPr>
    <p:cSldViewPr>
      <p:cViewPr varScale="1">
        <p:scale>
          <a:sx n="143" d="100"/>
          <a:sy n="143" d="100"/>
        </p:scale>
        <p:origin x="1002" y="120"/>
      </p:cViewPr>
      <p:guideLst>
        <p:guide orient="horz" pos="2868"/>
        <p:guide pos="2880"/>
        <p:guide pos="192"/>
        <p:guide pos="5560"/>
        <p:guide orient="horz" pos="2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205EF-2588-43AE-9E6F-DC1378CA7992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DF5E32-57DE-4213-9513-5FA20968A093}">
      <dgm:prSet phldrT="[Текст]"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ПОВЫШЕНИЕ КОМПЕТЕНТНОСТИ УЧИТЕЛЕЙ </a:t>
          </a:r>
        </a:p>
      </dgm:t>
    </dgm:pt>
    <dgm:pt modelId="{DBB89E92-4B86-4AB1-910A-ED64781A256B}" type="parTrans" cxnId="{1CA70086-9690-49A1-95C0-4D4E234EDBE1}">
      <dgm:prSet/>
      <dgm:spPr/>
      <dgm:t>
        <a:bodyPr/>
        <a:lstStyle/>
        <a:p>
          <a:endParaRPr lang="ru-RU"/>
        </a:p>
      </dgm:t>
    </dgm:pt>
    <dgm:pt modelId="{04782A54-3009-46EE-98EC-A3AD9D3AC907}" type="sibTrans" cxnId="{1CA70086-9690-49A1-95C0-4D4E234EDBE1}">
      <dgm:prSet/>
      <dgm:spPr/>
      <dgm:t>
        <a:bodyPr/>
        <a:lstStyle/>
        <a:p>
          <a:endParaRPr lang="ru-RU"/>
        </a:p>
      </dgm:t>
    </dgm:pt>
    <dgm:pt modelId="{D0C0258D-EB41-4B25-864D-8992AF9DAFAA}">
      <dgm:prSet phldrT="[Текст]"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ПОВЫШЕНИЕ ОБРАЗОВАТЕЛЬНЫХ РЕЗУЛЬТАТОВ УЧАЩИХСЯ </a:t>
          </a:r>
        </a:p>
      </dgm:t>
    </dgm:pt>
    <dgm:pt modelId="{889BF49D-C4C2-408B-ABE4-E9301F9A77BF}" type="parTrans" cxnId="{C088445F-DC6A-42C3-9A88-2F16D03CB77C}">
      <dgm:prSet/>
      <dgm:spPr/>
      <dgm:t>
        <a:bodyPr/>
        <a:lstStyle/>
        <a:p>
          <a:endParaRPr lang="ru-RU"/>
        </a:p>
      </dgm:t>
    </dgm:pt>
    <dgm:pt modelId="{4A097316-4B49-4E64-AE9A-339ADCFF0C04}" type="sibTrans" cxnId="{C088445F-DC6A-42C3-9A88-2F16D03CB77C}">
      <dgm:prSet/>
      <dgm:spPr/>
      <dgm:t>
        <a:bodyPr/>
        <a:lstStyle/>
        <a:p>
          <a:endParaRPr lang="ru-RU"/>
        </a:p>
      </dgm:t>
    </dgm:pt>
    <dgm:pt modelId="{473A5494-5F95-41F9-8EB0-10BC20494A26}">
      <dgm:prSet phldrT="[Текст]"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УПРАВЛЕНИЕ </a:t>
          </a:r>
          <a:br>
            <a:rPr lang="ru-RU" sz="1600" dirty="0"/>
          </a:br>
          <a:r>
            <a:rPr lang="ru-RU" sz="1600" dirty="0"/>
            <a:t>И НЕПРЕРЫВНЫЙ МОНИТОРИНГ РЕАЛИЗАЦИИ ПРОГРАММЫ </a:t>
          </a:r>
        </a:p>
      </dgm:t>
    </dgm:pt>
    <dgm:pt modelId="{B812B580-6E87-4147-A4BC-E122E92E12A7}" type="parTrans" cxnId="{E91781E8-5CD7-4771-A99E-361E7C62F065}">
      <dgm:prSet/>
      <dgm:spPr/>
      <dgm:t>
        <a:bodyPr/>
        <a:lstStyle/>
        <a:p>
          <a:endParaRPr lang="ru-RU"/>
        </a:p>
      </dgm:t>
    </dgm:pt>
    <dgm:pt modelId="{897E8C1A-0DDC-45CB-917D-7C7599D794BC}" type="sibTrans" cxnId="{E91781E8-5CD7-4771-A99E-361E7C62F065}">
      <dgm:prSet/>
      <dgm:spPr/>
      <dgm:t>
        <a:bodyPr/>
        <a:lstStyle/>
        <a:p>
          <a:endParaRPr lang="ru-RU"/>
        </a:p>
      </dgm:t>
    </dgm:pt>
    <dgm:pt modelId="{0A6D1E3D-A51B-4EDD-BD69-FDB454ED586D}">
      <dgm:prSet phldrT="[Текст]"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ПОВЫШЕНИЕ </a:t>
          </a:r>
          <a:br>
            <a:rPr lang="ru-RU" sz="1600" dirty="0"/>
          </a:br>
          <a:r>
            <a:rPr lang="ru-RU" sz="1600" dirty="0"/>
            <a:t>КАЧЕСТВА ОБРАЗОВАТЕЛЬНОГО ПРОЦЕССА</a:t>
          </a:r>
        </a:p>
      </dgm:t>
    </dgm:pt>
    <dgm:pt modelId="{49033414-A3B0-4937-998F-6136937406A8}" type="parTrans" cxnId="{17B0B196-7D5D-414F-93E7-CCC9D9988361}">
      <dgm:prSet/>
      <dgm:spPr/>
      <dgm:t>
        <a:bodyPr/>
        <a:lstStyle/>
        <a:p>
          <a:endParaRPr lang="ru-RU"/>
        </a:p>
      </dgm:t>
    </dgm:pt>
    <dgm:pt modelId="{80335B2E-C919-4C00-8129-FFA3BAF821FB}" type="sibTrans" cxnId="{17B0B196-7D5D-414F-93E7-CCC9D9988361}">
      <dgm:prSet/>
      <dgm:spPr/>
      <dgm:t>
        <a:bodyPr/>
        <a:lstStyle/>
        <a:p>
          <a:endParaRPr lang="ru-RU"/>
        </a:p>
      </dgm:t>
    </dgm:pt>
    <dgm:pt modelId="{C8222460-2204-49A2-9E92-56BE214039B1}" type="pres">
      <dgm:prSet presAssocID="{B5E205EF-2588-43AE-9E6F-DC1378CA7992}" presName="diagram" presStyleCnt="0">
        <dgm:presLayoutVars>
          <dgm:dir/>
          <dgm:resizeHandles val="exact"/>
        </dgm:presLayoutVars>
      </dgm:prSet>
      <dgm:spPr/>
    </dgm:pt>
    <dgm:pt modelId="{B8606764-E715-4A19-AB10-263A1AB8A87A}" type="pres">
      <dgm:prSet presAssocID="{AFDF5E32-57DE-4213-9513-5FA20968A093}" presName="node" presStyleLbl="node1" presStyleIdx="0" presStyleCnt="4">
        <dgm:presLayoutVars>
          <dgm:bulletEnabled val="1"/>
        </dgm:presLayoutVars>
      </dgm:prSet>
      <dgm:spPr/>
    </dgm:pt>
    <dgm:pt modelId="{5BC6505B-9D24-4516-B294-1AB82853016D}" type="pres">
      <dgm:prSet presAssocID="{04782A54-3009-46EE-98EC-A3AD9D3AC907}" presName="sibTrans" presStyleCnt="0"/>
      <dgm:spPr/>
    </dgm:pt>
    <dgm:pt modelId="{AA2423BC-EEB4-4005-959A-FEC116B6842F}" type="pres">
      <dgm:prSet presAssocID="{D0C0258D-EB41-4B25-864D-8992AF9DAFAA}" presName="node" presStyleLbl="node1" presStyleIdx="1" presStyleCnt="4">
        <dgm:presLayoutVars>
          <dgm:bulletEnabled val="1"/>
        </dgm:presLayoutVars>
      </dgm:prSet>
      <dgm:spPr/>
    </dgm:pt>
    <dgm:pt modelId="{645724AB-7F97-4087-A797-1EEA56ABACE6}" type="pres">
      <dgm:prSet presAssocID="{4A097316-4B49-4E64-AE9A-339ADCFF0C04}" presName="sibTrans" presStyleCnt="0"/>
      <dgm:spPr/>
    </dgm:pt>
    <dgm:pt modelId="{822106AE-63B7-4798-B7C0-9F4B9871E1C4}" type="pres">
      <dgm:prSet presAssocID="{473A5494-5F95-41F9-8EB0-10BC20494A26}" presName="node" presStyleLbl="node1" presStyleIdx="2" presStyleCnt="4">
        <dgm:presLayoutVars>
          <dgm:bulletEnabled val="1"/>
        </dgm:presLayoutVars>
      </dgm:prSet>
      <dgm:spPr/>
    </dgm:pt>
    <dgm:pt modelId="{57A9EEA1-8A77-43FC-B068-351F5711CECC}" type="pres">
      <dgm:prSet presAssocID="{897E8C1A-0DDC-45CB-917D-7C7599D794BC}" presName="sibTrans" presStyleCnt="0"/>
      <dgm:spPr/>
    </dgm:pt>
    <dgm:pt modelId="{9ECA3B7F-F82D-4663-A9FB-2C7970136AA9}" type="pres">
      <dgm:prSet presAssocID="{0A6D1E3D-A51B-4EDD-BD69-FDB454ED586D}" presName="node" presStyleLbl="node1" presStyleIdx="3" presStyleCnt="4">
        <dgm:presLayoutVars>
          <dgm:bulletEnabled val="1"/>
        </dgm:presLayoutVars>
      </dgm:prSet>
      <dgm:spPr/>
    </dgm:pt>
  </dgm:ptLst>
  <dgm:cxnLst>
    <dgm:cxn modelId="{470F9106-0307-4A87-8CC4-FE02895AC242}" type="presOf" srcId="{AFDF5E32-57DE-4213-9513-5FA20968A093}" destId="{B8606764-E715-4A19-AB10-263A1AB8A87A}" srcOrd="0" destOrd="0" presId="urn:microsoft.com/office/officeart/2005/8/layout/default"/>
    <dgm:cxn modelId="{64BA7709-06AB-4415-94E7-ED0B7691B374}" type="presOf" srcId="{D0C0258D-EB41-4B25-864D-8992AF9DAFAA}" destId="{AA2423BC-EEB4-4005-959A-FEC116B6842F}" srcOrd="0" destOrd="0" presId="urn:microsoft.com/office/officeart/2005/8/layout/default"/>
    <dgm:cxn modelId="{1117AC39-AA1F-4A47-8E00-4B0295198C06}" type="presOf" srcId="{B5E205EF-2588-43AE-9E6F-DC1378CA7992}" destId="{C8222460-2204-49A2-9E92-56BE214039B1}" srcOrd="0" destOrd="0" presId="urn:microsoft.com/office/officeart/2005/8/layout/default"/>
    <dgm:cxn modelId="{C088445F-DC6A-42C3-9A88-2F16D03CB77C}" srcId="{B5E205EF-2588-43AE-9E6F-DC1378CA7992}" destId="{D0C0258D-EB41-4B25-864D-8992AF9DAFAA}" srcOrd="1" destOrd="0" parTransId="{889BF49D-C4C2-408B-ABE4-E9301F9A77BF}" sibTransId="{4A097316-4B49-4E64-AE9A-339ADCFF0C04}"/>
    <dgm:cxn modelId="{D1904B62-DB44-4A65-A762-FFAE009716B5}" type="presOf" srcId="{0A6D1E3D-A51B-4EDD-BD69-FDB454ED586D}" destId="{9ECA3B7F-F82D-4663-A9FB-2C7970136AA9}" srcOrd="0" destOrd="0" presId="urn:microsoft.com/office/officeart/2005/8/layout/default"/>
    <dgm:cxn modelId="{1CA70086-9690-49A1-95C0-4D4E234EDBE1}" srcId="{B5E205EF-2588-43AE-9E6F-DC1378CA7992}" destId="{AFDF5E32-57DE-4213-9513-5FA20968A093}" srcOrd="0" destOrd="0" parTransId="{DBB89E92-4B86-4AB1-910A-ED64781A256B}" sibTransId="{04782A54-3009-46EE-98EC-A3AD9D3AC907}"/>
    <dgm:cxn modelId="{17B0B196-7D5D-414F-93E7-CCC9D9988361}" srcId="{B5E205EF-2588-43AE-9E6F-DC1378CA7992}" destId="{0A6D1E3D-A51B-4EDD-BD69-FDB454ED586D}" srcOrd="3" destOrd="0" parTransId="{49033414-A3B0-4937-998F-6136937406A8}" sibTransId="{80335B2E-C919-4C00-8129-FFA3BAF821FB}"/>
    <dgm:cxn modelId="{12BDABD8-20DC-41E9-9FC6-4547D4747375}" type="presOf" srcId="{473A5494-5F95-41F9-8EB0-10BC20494A26}" destId="{822106AE-63B7-4798-B7C0-9F4B9871E1C4}" srcOrd="0" destOrd="0" presId="urn:microsoft.com/office/officeart/2005/8/layout/default"/>
    <dgm:cxn modelId="{E91781E8-5CD7-4771-A99E-361E7C62F065}" srcId="{B5E205EF-2588-43AE-9E6F-DC1378CA7992}" destId="{473A5494-5F95-41F9-8EB0-10BC20494A26}" srcOrd="2" destOrd="0" parTransId="{B812B580-6E87-4147-A4BC-E122E92E12A7}" sibTransId="{897E8C1A-0DDC-45CB-917D-7C7599D794BC}"/>
    <dgm:cxn modelId="{83855AFE-696A-4CAB-B267-A5291DBF7C3D}" type="presParOf" srcId="{C8222460-2204-49A2-9E92-56BE214039B1}" destId="{B8606764-E715-4A19-AB10-263A1AB8A87A}" srcOrd="0" destOrd="0" presId="urn:microsoft.com/office/officeart/2005/8/layout/default"/>
    <dgm:cxn modelId="{833192F6-4ED6-4A13-A432-AB601C69B31C}" type="presParOf" srcId="{C8222460-2204-49A2-9E92-56BE214039B1}" destId="{5BC6505B-9D24-4516-B294-1AB82853016D}" srcOrd="1" destOrd="0" presId="urn:microsoft.com/office/officeart/2005/8/layout/default"/>
    <dgm:cxn modelId="{3E45B0EF-E6BA-4853-AA35-C92AB10A0F60}" type="presParOf" srcId="{C8222460-2204-49A2-9E92-56BE214039B1}" destId="{AA2423BC-EEB4-4005-959A-FEC116B6842F}" srcOrd="2" destOrd="0" presId="urn:microsoft.com/office/officeart/2005/8/layout/default"/>
    <dgm:cxn modelId="{A715199A-FE1C-413E-9F7F-99759F47EAB0}" type="presParOf" srcId="{C8222460-2204-49A2-9E92-56BE214039B1}" destId="{645724AB-7F97-4087-A797-1EEA56ABACE6}" srcOrd="3" destOrd="0" presId="urn:microsoft.com/office/officeart/2005/8/layout/default"/>
    <dgm:cxn modelId="{145B2F46-B174-42EB-97A2-2E6FBECEEB91}" type="presParOf" srcId="{C8222460-2204-49A2-9E92-56BE214039B1}" destId="{822106AE-63B7-4798-B7C0-9F4B9871E1C4}" srcOrd="4" destOrd="0" presId="urn:microsoft.com/office/officeart/2005/8/layout/default"/>
    <dgm:cxn modelId="{7D1C6B1E-0C67-4EEA-87EE-B3303CC43BBF}" type="presParOf" srcId="{C8222460-2204-49A2-9E92-56BE214039B1}" destId="{57A9EEA1-8A77-43FC-B068-351F5711CECC}" srcOrd="5" destOrd="0" presId="urn:microsoft.com/office/officeart/2005/8/layout/default"/>
    <dgm:cxn modelId="{66FDD45F-A17B-4A96-9591-D7F5A57AD6E9}" type="presParOf" srcId="{C8222460-2204-49A2-9E92-56BE214039B1}" destId="{9ECA3B7F-F82D-4663-A9FB-2C7970136AA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06764-E715-4A19-AB10-263A1AB8A87A}">
      <dsp:nvSpPr>
        <dsp:cNvPr id="0" name=""/>
        <dsp:cNvSpPr/>
      </dsp:nvSpPr>
      <dsp:spPr>
        <a:xfrm>
          <a:off x="692" y="29933"/>
          <a:ext cx="2699300" cy="16195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КОМПЕТЕНТНОСТИ УЧИТЕЛЕЙ </a:t>
          </a:r>
        </a:p>
      </dsp:txBody>
      <dsp:txXfrm>
        <a:off x="692" y="29933"/>
        <a:ext cx="2699300" cy="1619580"/>
      </dsp:txXfrm>
    </dsp:sp>
    <dsp:sp modelId="{AA2423BC-EEB4-4005-959A-FEC116B6842F}">
      <dsp:nvSpPr>
        <dsp:cNvPr id="0" name=""/>
        <dsp:cNvSpPr/>
      </dsp:nvSpPr>
      <dsp:spPr>
        <a:xfrm>
          <a:off x="2969922" y="29933"/>
          <a:ext cx="2699300" cy="16195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ОБРАЗОВАТЕЛЬНЫХ РЕЗУЛЬТАТОВ УЧАЩИХСЯ </a:t>
          </a:r>
        </a:p>
      </dsp:txBody>
      <dsp:txXfrm>
        <a:off x="2969922" y="29933"/>
        <a:ext cx="2699300" cy="1619580"/>
      </dsp:txXfrm>
    </dsp:sp>
    <dsp:sp modelId="{822106AE-63B7-4798-B7C0-9F4B9871E1C4}">
      <dsp:nvSpPr>
        <dsp:cNvPr id="0" name=""/>
        <dsp:cNvSpPr/>
      </dsp:nvSpPr>
      <dsp:spPr>
        <a:xfrm>
          <a:off x="692" y="1919444"/>
          <a:ext cx="2699300" cy="16195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УПРАВЛЕНИЕ </a:t>
          </a:r>
          <a:br>
            <a:rPr lang="ru-RU" sz="1600" kern="1200" dirty="0"/>
          </a:br>
          <a:r>
            <a:rPr lang="ru-RU" sz="1600" kern="1200" dirty="0"/>
            <a:t>И НЕПРЕРЫВНЫЙ МОНИТОРИНГ РЕАЛИЗАЦИИ ПРОГРАММЫ </a:t>
          </a:r>
        </a:p>
      </dsp:txBody>
      <dsp:txXfrm>
        <a:off x="692" y="1919444"/>
        <a:ext cx="2699300" cy="1619580"/>
      </dsp:txXfrm>
    </dsp:sp>
    <dsp:sp modelId="{9ECA3B7F-F82D-4663-A9FB-2C7970136AA9}">
      <dsp:nvSpPr>
        <dsp:cNvPr id="0" name=""/>
        <dsp:cNvSpPr/>
      </dsp:nvSpPr>
      <dsp:spPr>
        <a:xfrm>
          <a:off x="2969922" y="1919444"/>
          <a:ext cx="2699300" cy="16195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</a:t>
          </a:r>
          <a:br>
            <a:rPr lang="ru-RU" sz="1600" kern="1200" dirty="0"/>
          </a:br>
          <a:r>
            <a:rPr lang="ru-RU" sz="1600" kern="1200" dirty="0"/>
            <a:t>КАЧЕСТВА ОБРАЗОВАТЕЛЬНОГО ПРОЦЕССА</a:t>
          </a:r>
        </a:p>
      </dsp:txBody>
      <dsp:txXfrm>
        <a:off x="2969922" y="1919444"/>
        <a:ext cx="2699300" cy="161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37106"/>
          </a:xfrm>
          <a:prstGeom prst="rect">
            <a:avLst/>
          </a:prstGeom>
        </p:spPr>
        <p:txBody>
          <a:bodyPr vert="horz" lIns="106354" tIns="53177" rIns="106354" bIns="53177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4594" y="0"/>
            <a:ext cx="4279530" cy="337106"/>
          </a:xfrm>
          <a:prstGeom prst="rect">
            <a:avLst/>
          </a:prstGeom>
        </p:spPr>
        <p:txBody>
          <a:bodyPr vert="horz" lIns="106354" tIns="53177" rIns="106354" bIns="53177" rtlCol="0"/>
          <a:lstStyle>
            <a:lvl1pPr algn="r">
              <a:defRPr sz="1400"/>
            </a:lvl1pPr>
          </a:lstStyle>
          <a:p>
            <a:fld id="{378C0837-B1C1-473E-9FE2-409B58538F8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05008"/>
            <a:ext cx="4279530" cy="337106"/>
          </a:xfrm>
          <a:prstGeom prst="rect">
            <a:avLst/>
          </a:prstGeom>
        </p:spPr>
        <p:txBody>
          <a:bodyPr vert="horz" lIns="106354" tIns="53177" rIns="106354" bIns="53177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4594" y="6405008"/>
            <a:ext cx="4279530" cy="337106"/>
          </a:xfrm>
          <a:prstGeom prst="rect">
            <a:avLst/>
          </a:prstGeom>
        </p:spPr>
        <p:txBody>
          <a:bodyPr vert="horz" lIns="106354" tIns="53177" rIns="106354" bIns="53177" rtlCol="0" anchor="b"/>
          <a:lstStyle>
            <a:lvl1pPr algn="r">
              <a:defRPr sz="1400"/>
            </a:lvl1pPr>
          </a:lstStyle>
          <a:p>
            <a:fld id="{C605596E-C350-4F43-861B-42718EDF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92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37106"/>
          </a:xfrm>
          <a:prstGeom prst="rect">
            <a:avLst/>
          </a:prstGeom>
        </p:spPr>
        <p:txBody>
          <a:bodyPr vert="horz" lIns="106354" tIns="53177" rIns="106354" bIns="53177" rtlCol="0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4594" y="0"/>
            <a:ext cx="4279530" cy="337106"/>
          </a:xfrm>
          <a:prstGeom prst="rect">
            <a:avLst/>
          </a:prstGeom>
        </p:spPr>
        <p:txBody>
          <a:bodyPr vert="horz" lIns="106354" tIns="53177" rIns="106354" bIns="53177" rtlCol="0"/>
          <a:lstStyle>
            <a:lvl1pPr algn="r">
              <a:defRPr sz="1400"/>
            </a:lvl1pPr>
          </a:lstStyle>
          <a:p>
            <a:fld id="{691D4AF7-4EA0-3D44-AA58-3EA3B722B4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354" tIns="53177" rIns="106354" bIns="5317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584" y="3244122"/>
            <a:ext cx="7900670" cy="2655227"/>
          </a:xfrm>
          <a:prstGeom prst="rect">
            <a:avLst/>
          </a:prstGeom>
        </p:spPr>
        <p:txBody>
          <a:bodyPr vert="horz" lIns="106354" tIns="53177" rIns="106354" bIns="531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05008"/>
            <a:ext cx="4279530" cy="337106"/>
          </a:xfrm>
          <a:prstGeom prst="rect">
            <a:avLst/>
          </a:prstGeom>
        </p:spPr>
        <p:txBody>
          <a:bodyPr vert="horz" lIns="106354" tIns="53177" rIns="106354" bIns="53177" rtlCol="0" anchor="b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4594" y="6405008"/>
            <a:ext cx="4279530" cy="337106"/>
          </a:xfrm>
          <a:prstGeom prst="rect">
            <a:avLst/>
          </a:prstGeom>
        </p:spPr>
        <p:txBody>
          <a:bodyPr vert="horz" lIns="106354" tIns="53177" rIns="106354" bIns="53177" rtlCol="0" anchor="b"/>
          <a:lstStyle>
            <a:lvl1pPr algn="r">
              <a:defRPr sz="1400"/>
            </a:lvl1pPr>
          </a:lstStyle>
          <a:p>
            <a:fld id="{53994BB9-7B51-1C4D-A53E-A801BE1143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6422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74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5598595" y="6407349"/>
            <a:ext cx="4277243" cy="33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90" tIns="55150" rIns="110290" bIns="55150" anchor="b"/>
          <a:lstStyle/>
          <a:p>
            <a:pPr algn="r" defTabSz="1102314"/>
            <a:fld id="{0C7B8A1B-A169-42ED-96E3-CF5B68CF2C7A}" type="slidenum">
              <a:rPr lang="en-GB" sz="1500"/>
              <a:pPr algn="r" defTabSz="1102314"/>
              <a:t>21</a:t>
            </a:fld>
            <a:endParaRPr lang="en-GB" sz="15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6413"/>
            <a:ext cx="4495800" cy="2528887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780" y="3202505"/>
            <a:ext cx="7242282" cy="3033951"/>
          </a:xfrm>
          <a:noFill/>
          <a:ln/>
        </p:spPr>
        <p:txBody>
          <a:bodyPr lIns="110290" tIns="55150" rIns="110290" bIns="55150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5598595" y="6407349"/>
            <a:ext cx="4277243" cy="33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90" tIns="55150" rIns="110290" bIns="55150" anchor="b"/>
          <a:lstStyle/>
          <a:p>
            <a:pPr algn="r" defTabSz="1102314"/>
            <a:fld id="{0C7B8A1B-A169-42ED-96E3-CF5B68CF2C7A}" type="slidenum">
              <a:rPr lang="en-GB" sz="1500"/>
              <a:pPr algn="r" defTabSz="1102314"/>
              <a:t>22</a:t>
            </a:fld>
            <a:endParaRPr lang="en-GB" sz="15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6413"/>
            <a:ext cx="4495800" cy="2528887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780" y="3202505"/>
            <a:ext cx="7242282" cy="3033951"/>
          </a:xfrm>
          <a:noFill/>
          <a:ln/>
        </p:spPr>
        <p:txBody>
          <a:bodyPr lIns="110290" tIns="55150" rIns="110290" bIns="55150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46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41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922" y="168910"/>
            <a:ext cx="3055620" cy="215444"/>
          </a:xfrm>
        </p:spPr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971564"/>
            <a:ext cx="8445500" cy="339583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F117340-7E94-7DE5-916F-D59B8C59E219}"/>
              </a:ext>
            </a:extLst>
          </p:cNvPr>
          <p:cNvGrpSpPr/>
          <p:nvPr userDrawn="1"/>
        </p:nvGrpSpPr>
        <p:grpSpPr>
          <a:xfrm>
            <a:off x="304800" y="4739939"/>
            <a:ext cx="8596721" cy="299254"/>
            <a:chOff x="304800" y="4739939"/>
            <a:chExt cx="8596721" cy="299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5BACCD-CF47-1CE3-F43A-28311D8EF69F}"/>
                </a:ext>
              </a:extLst>
            </p:cNvPr>
            <p:cNvSpPr txBox="1"/>
            <p:nvPr/>
          </p:nvSpPr>
          <p:spPr>
            <a:xfrm>
              <a:off x="5548721" y="4823749"/>
              <a:ext cx="3352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>
                  <a:solidFill>
                    <a:srgbClr val="002060"/>
                  </a:solidFill>
                </a:rPr>
                <a:t>ФЕДЕРАЛЬНАЯ ПРОГРАММА </a:t>
              </a:r>
              <a:r>
                <a:rPr lang="en-US" sz="800" dirty="0">
                  <a:solidFill>
                    <a:srgbClr val="C00000"/>
                  </a:solidFill>
                </a:rPr>
                <a:t>«</a:t>
              </a:r>
              <a:r>
                <a:rPr lang="ru-RU" sz="800" dirty="0">
                  <a:solidFill>
                    <a:srgbClr val="C00000"/>
                  </a:solidFill>
                </a:rPr>
                <a:t>ЕГЭ — СТАРТ В БУДУЮЩЕЕ</a:t>
              </a:r>
              <a:r>
                <a:rPr lang="en-US" sz="800" dirty="0">
                  <a:solidFill>
                    <a:srgbClr val="C00000"/>
                  </a:solidFill>
                </a:rPr>
                <a:t>»</a:t>
              </a:r>
              <a:endParaRPr lang="ru-RU" sz="8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CEAB3281-55BC-AAA0-9EF9-26D3C023E733}"/>
                </a:ext>
              </a:extLst>
            </p:cNvPr>
            <p:cNvCxnSpPr/>
            <p:nvPr/>
          </p:nvCxnSpPr>
          <p:spPr>
            <a:xfrm>
              <a:off x="304800" y="4739939"/>
              <a:ext cx="8521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1E209C2-2FEF-60E5-52F0-509E6A0E0B70}"/>
              </a:ext>
            </a:extLst>
          </p:cNvPr>
          <p:cNvGrpSpPr/>
          <p:nvPr userDrawn="1"/>
        </p:nvGrpSpPr>
        <p:grpSpPr>
          <a:xfrm>
            <a:off x="304800" y="4739939"/>
            <a:ext cx="8596721" cy="299254"/>
            <a:chOff x="304800" y="4739939"/>
            <a:chExt cx="8596721" cy="299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8E79E6-5025-D196-8314-FBC37B78D070}"/>
                </a:ext>
              </a:extLst>
            </p:cNvPr>
            <p:cNvSpPr txBox="1"/>
            <p:nvPr/>
          </p:nvSpPr>
          <p:spPr>
            <a:xfrm>
              <a:off x="5548721" y="4823749"/>
              <a:ext cx="3352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>
                  <a:solidFill>
                    <a:srgbClr val="002060"/>
                  </a:solidFill>
                </a:rPr>
                <a:t>ФЕДЕРАЛЬНАЯ ПРОГРАММА </a:t>
              </a:r>
              <a:r>
                <a:rPr lang="en-US" sz="800" dirty="0">
                  <a:solidFill>
                    <a:srgbClr val="C00000"/>
                  </a:solidFill>
                </a:rPr>
                <a:t>«</a:t>
              </a:r>
              <a:r>
                <a:rPr lang="ru-RU" sz="800" dirty="0">
                  <a:solidFill>
                    <a:srgbClr val="C00000"/>
                  </a:solidFill>
                </a:rPr>
                <a:t>ЕГЭ — СТАРТ В БУДУЮЩЕЕ</a:t>
              </a:r>
              <a:r>
                <a:rPr lang="en-US" sz="800" dirty="0">
                  <a:solidFill>
                    <a:srgbClr val="C00000"/>
                  </a:solidFill>
                </a:rPr>
                <a:t>»</a:t>
              </a:r>
              <a:endParaRPr lang="ru-RU" sz="800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BFC2991-D0E4-D6A0-A795-A38B68A49A23}"/>
                </a:ext>
              </a:extLst>
            </p:cNvPr>
            <p:cNvCxnSpPr/>
            <p:nvPr/>
          </p:nvCxnSpPr>
          <p:spPr>
            <a:xfrm>
              <a:off x="304800" y="4739939"/>
              <a:ext cx="8521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2805" y="1976396"/>
            <a:ext cx="3055620" cy="23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0" y="576008"/>
                </a:moveTo>
                <a:lnTo>
                  <a:pt x="9144000" y="576008"/>
                </a:lnTo>
                <a:lnTo>
                  <a:pt x="9144000" y="0"/>
                </a:lnTo>
                <a:lnTo>
                  <a:pt x="0" y="0"/>
                </a:lnTo>
                <a:lnTo>
                  <a:pt x="0" y="57600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188947"/>
              </p:ext>
            </p:extLst>
          </p:nvPr>
        </p:nvGraphicFramePr>
        <p:xfrm>
          <a:off x="0" y="7937"/>
          <a:ext cx="9137948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57772" imgH="3297663" progId="">
                  <p:embed/>
                </p:oleObj>
              </mc:Choice>
              <mc:Fallback>
                <p:oleObj r:id="rId3" imgW="5857772" imgH="3297663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colorTemperature colorTemp="8054"/>
                                </a14:imgEffect>
                                <a14:imgEffect>
                                  <a14:saturation sat="187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37"/>
                        <a:ext cx="9137948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10"/>
          <p:cNvSpPr txBox="1">
            <a:spLocks noGrp="1"/>
          </p:cNvSpPr>
          <p:nvPr>
            <p:ph type="title"/>
          </p:nvPr>
        </p:nvSpPr>
        <p:spPr>
          <a:xfrm>
            <a:off x="838200" y="285750"/>
            <a:ext cx="6631300" cy="5668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ru-RU" sz="1600" spc="-25" dirty="0">
                <a:solidFill>
                  <a:schemeClr val="bg1"/>
                </a:solidFill>
              </a:rPr>
              <a:t>ФЕДЕРАЛЬНАЯ ПРОГРАММА</a:t>
            </a:r>
            <a:br>
              <a:rPr lang="ru-RU" sz="1600" dirty="0">
                <a:solidFill>
                  <a:srgbClr val="FD8D4F"/>
                </a:solidFill>
              </a:rPr>
            </a:br>
            <a:endParaRPr sz="1600" dirty="0">
              <a:latin typeface="+mj-lt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361950" y="2324741"/>
            <a:ext cx="6038850" cy="35201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14350">
              <a:lnSpc>
                <a:spcPts val="2100"/>
              </a:lnSpc>
              <a:spcBef>
                <a:spcPts val="219"/>
              </a:spcBef>
            </a:pPr>
            <a:r>
              <a:rPr lang="ru-RU" sz="3600" spc="-5" dirty="0">
                <a:solidFill>
                  <a:schemeClr val="bg1"/>
                </a:solidFill>
                <a:latin typeface="+mj-lt"/>
                <a:cs typeface="Arial"/>
              </a:rPr>
              <a:t>ЕГЭ – СТАРТ В БУДУЩЕЕ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975" y="4087207"/>
            <a:ext cx="2682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-25" dirty="0">
                <a:solidFill>
                  <a:srgbClr val="FD8D4F"/>
                </a:solidFill>
              </a:rPr>
              <a:t>УЧИСЬ. </a:t>
            </a:r>
            <a:r>
              <a:rPr lang="ru-RU" sz="1400" b="1" spc="-25" dirty="0">
                <a:solidFill>
                  <a:srgbClr val="92D050"/>
                </a:solidFill>
              </a:rPr>
              <a:t>РАЗВИВАЙСЯ.</a:t>
            </a:r>
            <a:r>
              <a:rPr lang="ru-RU" sz="1400" b="1" spc="-25" dirty="0">
                <a:solidFill>
                  <a:srgbClr val="FD8D4F"/>
                </a:solidFill>
              </a:rPr>
              <a:t> </a:t>
            </a:r>
            <a:r>
              <a:rPr lang="ru-RU" sz="1400" b="1" spc="-25" dirty="0">
                <a:solidFill>
                  <a:srgbClr val="00B0F0"/>
                </a:solidFill>
              </a:rPr>
              <a:t>ДЕЙСТВУЙ!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3110" name="AutoShape 38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2" name="AutoShape 40" descr="Обои на рабочий стол с российской символикой » Современный дизайн на  Vip-1g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6" name="AutoShape 44" descr="Российская символика | Нач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18" name="Picture 46" descr="http://nachalo4ka.ru/wp-content/uploads/2014/09/gerb-Rossii1-230x2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" y="285750"/>
            <a:ext cx="381000" cy="381000"/>
          </a:xfrm>
          <a:prstGeom prst="rect">
            <a:avLst/>
          </a:prstGeom>
          <a:noFill/>
        </p:spPr>
      </p:pic>
      <p:sp>
        <p:nvSpPr>
          <p:cNvPr id="17" name="object 10"/>
          <p:cNvSpPr txBox="1">
            <a:spLocks/>
          </p:cNvSpPr>
          <p:nvPr/>
        </p:nvSpPr>
        <p:spPr>
          <a:xfrm>
            <a:off x="6629400" y="2347067"/>
            <a:ext cx="1981200" cy="28097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ts val="210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ОНЛАЙН-ШКОЛА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13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45" y="1175755"/>
            <a:ext cx="1489710" cy="1295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2589493"/>
            <a:ext cx="1524000" cy="20538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МАЗЯРКИНА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ВЯЧЕСЛАВОВНА</a:t>
            </a:r>
            <a:r>
              <a:rPr lang="ru-RU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сельско-хозяйственных наук,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член комиссии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разработке КИМ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для ГИА по биологии, сотрудник МПГУ, ведущий эксперт по биологии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5169" y="2636782"/>
            <a:ext cx="1600200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СНАСТИНА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ГЕННАДЬЕВНА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член комиссии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разработке КИМ для ГИА по химии, учитель химии высшей категории ГБОУ «Школа №1935»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1859" y="2631251"/>
            <a:ext cx="1526651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ЗЕНЯ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 НИКОЛАЕВНА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фармацевтических наук,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химии и химии на английском языке, эксперт, привлекаемый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 экспертизе КИМ ЕГЭ 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химии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31549" y="2631251"/>
            <a:ext cx="1526651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МЕДВЕДЕВ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ЮРИЙ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НИКОЛАЕВИЧ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химических наук, доцент, профессор кафедры общей химии МПГУ, заведующий кафедрой Национального центра инноваций 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образовании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5200" y="1175755"/>
            <a:ext cx="1489710" cy="12954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549" y="1175755"/>
            <a:ext cx="1489710" cy="129540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75755"/>
            <a:ext cx="1489710" cy="1295400"/>
          </a:xfrm>
          <a:prstGeom prst="rect">
            <a:avLst/>
          </a:prstGeom>
          <a:noFill/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F095F093-E3F7-11E2-5B32-61AC2B7A8C60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-25" dirty="0">
                <a:solidFill>
                  <a:srgbClr val="FFFFFF"/>
                </a:solidFill>
              </a:rPr>
              <a:t>КОМАНДА ОБРАЗОВАТЕЛЬНЫХ </a:t>
            </a:r>
            <a:r>
              <a:rPr lang="ru-RU" spc="-10" dirty="0">
                <a:solidFill>
                  <a:srgbClr val="FFFFFF"/>
                </a:solidFill>
              </a:rPr>
              <a:t>КУРСОВ И ПРОГРАММ ПК </a:t>
            </a:r>
            <a:endParaRPr lang="ru-RU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6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45" y="1175755"/>
            <a:ext cx="1489710" cy="1295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2589493"/>
            <a:ext cx="1524000" cy="20538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СТРЫГИН 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ЕВГЕНЬЕВИЧ</a:t>
            </a:r>
            <a:r>
              <a:rPr lang="ru-RU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физико-математических наук, доцент МГУ им. 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М.В. Ломоносова, член комиссии по разработке КИМ для ГИА и ведущий эксперт ЕГЭ по физике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25169" y="2636782"/>
            <a:ext cx="1600200" cy="19161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КРЫЛОВ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физико-математических наук,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комиссии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разработке КИМ для ГИА по информатике, директор института Информационные технологии и прикладная математика» МАИ (НИУ), почётный работник сферы образования РФ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1859" y="2631250"/>
            <a:ext cx="1526651" cy="19216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БОСОВА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ЛЮДМИЛА ЛЕОНИДОВНА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Доктор педагогических наук, автор УМК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информатике для основной и старшей школы, заведующий кафедрой теории и методики обучения математике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 информатике Института математики и информатики МПГУ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31549" y="2631251"/>
            <a:ext cx="1526651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КИСЕЛЕВА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ЮРЬЕВНА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Учитель информатики высшей квалификационной категории, руководитель предметного направления «Информатика» центра «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Предуниверсарий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МАИ», почётный работник общего образования РФ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5200" y="1175755"/>
            <a:ext cx="1489710" cy="12954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549" y="1175755"/>
            <a:ext cx="1489710" cy="129540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75755"/>
            <a:ext cx="1489710" cy="1295400"/>
          </a:xfrm>
          <a:prstGeom prst="rect">
            <a:avLst/>
          </a:prstGeom>
          <a:noFill/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E12EA7C7-3D2C-35F3-019C-1373F1AAC8B3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-25" dirty="0">
                <a:solidFill>
                  <a:srgbClr val="FFFFFF"/>
                </a:solidFill>
              </a:rPr>
              <a:t>КОМАНДА ОБРАЗОВАТЕЛЬНЫХ </a:t>
            </a:r>
            <a:r>
              <a:rPr lang="ru-RU" spc="-10" dirty="0">
                <a:solidFill>
                  <a:srgbClr val="FFFFFF"/>
                </a:solidFill>
              </a:rPr>
              <a:t>КУРСОВ И ПРОГРАММ ПК </a:t>
            </a:r>
            <a:endParaRPr lang="ru-RU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2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3545" y="1175755"/>
            <a:ext cx="1489710" cy="1295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6400" y="2589493"/>
            <a:ext cx="1524000" cy="20538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НИКИТИНА 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КОНСТАНТИНОВНА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Ведущий эксперт ЕГЭ 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английскому языку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969" y="2636782"/>
            <a:ext cx="1600200" cy="19161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ПЕТРУЩЕНКОВА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АЛЕКСЕЕВНА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Ведущий эксперт ЕГЭ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английскому языку,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почетный работник воспитания 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 просвещения РФ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28659" y="2631250"/>
            <a:ext cx="1526651" cy="19216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ЯКОВЛЕВА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АЛЬБЕРТОВНА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Методист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Центра филологического образования НИКО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000" y="1175755"/>
            <a:ext cx="1489710" cy="129540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175755"/>
            <a:ext cx="1489710" cy="1295400"/>
          </a:xfrm>
          <a:prstGeom prst="rect">
            <a:avLst/>
          </a:prstGeom>
          <a:noFill/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CEA7937B-CD6F-65A4-125D-8DE96B17218E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-25" dirty="0">
                <a:solidFill>
                  <a:srgbClr val="FFFFFF"/>
                </a:solidFill>
              </a:rPr>
              <a:t>КОМАНДА ОБРАЗОВАТЕЛЬНЫХ </a:t>
            </a:r>
            <a:r>
              <a:rPr lang="ru-RU" spc="-10" dirty="0">
                <a:solidFill>
                  <a:srgbClr val="FFFFFF"/>
                </a:solidFill>
              </a:rPr>
              <a:t>КУРСОВ И ПРОГРАММ ПК </a:t>
            </a:r>
            <a:endParaRPr lang="ru-RU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2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64E30230-4286-0197-9999-8AF34D25E82B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pc="-10" dirty="0">
                <a:solidFill>
                  <a:srgbClr val="FFFFFF"/>
                </a:solidFill>
              </a:rPr>
              <a:t>ДИСТАНЦИОННОЕ ОБУЧЕНИЕ НА ОНЛАЙН-ПЛАТФОРМЕ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8382"/>
            <a:ext cx="8610600" cy="29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0A245BF-E796-3543-9ED7-DD14758B0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53159"/>
              </p:ext>
            </p:extLst>
          </p:nvPr>
        </p:nvGraphicFramePr>
        <p:xfrm>
          <a:off x="5538065" y="2327571"/>
          <a:ext cx="3288435" cy="233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290080" imgH="5870520" progId="AcroExch.Document.DC">
                  <p:embed/>
                </p:oleObj>
              </mc:Choice>
              <mc:Fallback>
                <p:oleObj name="Acrobat Document" r:id="rId2" imgW="8290080" imgH="5870520" progId="AcroExch.Document.DC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065" y="2327571"/>
                        <a:ext cx="3288435" cy="2332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DB6E31B-C3FD-84AA-4DC3-61BD8AA3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2820"/>
            <a:ext cx="5206678" cy="430887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pc="-35" dirty="0">
                <a:solidFill>
                  <a:srgbClr val="FFFFFF"/>
                </a:solidFill>
              </a:rPr>
              <a:t>ПОВЫШЕНИЕ КВАЛИФИКАЦИИ ПЕДАГОГОВ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D3FD9-8A81-BC7D-D5CA-BB43027E69E6}"/>
              </a:ext>
            </a:extLst>
          </p:cNvPr>
          <p:cNvSpPr txBox="1"/>
          <p:nvPr/>
        </p:nvSpPr>
        <p:spPr>
          <a:xfrm>
            <a:off x="303756" y="900188"/>
            <a:ext cx="1831322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Задача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5FFE-BA78-287C-36D7-A3013887B62E}"/>
              </a:ext>
            </a:extLst>
          </p:cNvPr>
          <p:cNvSpPr txBox="1"/>
          <p:nvPr/>
        </p:nvSpPr>
        <p:spPr>
          <a:xfrm>
            <a:off x="2257603" y="827447"/>
            <a:ext cx="5050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kern="1200" dirty="0">
                <a:effectLst/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Совершенствование профессиональных компетенций обучающихся в рамках имеющейся квалификации</a:t>
            </a:r>
            <a:endParaRPr lang="ru-RU" sz="1400" b="0" i="0" dirty="0"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E0554-1746-6365-CAEC-F94FD1575A57}"/>
              </a:ext>
            </a:extLst>
          </p:cNvPr>
          <p:cNvSpPr txBox="1"/>
          <p:nvPr/>
        </p:nvSpPr>
        <p:spPr>
          <a:xfrm>
            <a:off x="304800" y="1570145"/>
            <a:ext cx="1830278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Форма проведения </a:t>
            </a:r>
            <a:endParaRPr lang="ru-RU"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554D8C-2AC2-D579-EF10-411D0F90D06B}"/>
              </a:ext>
            </a:extLst>
          </p:cNvPr>
          <p:cNvSpPr txBox="1"/>
          <p:nvPr/>
        </p:nvSpPr>
        <p:spPr>
          <a:xfrm>
            <a:off x="2257603" y="1514508"/>
            <a:ext cx="59719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Заочная</a:t>
            </a:r>
            <a:r>
              <a:rPr lang="ru-RU" sz="1400" b="0" i="0" baseline="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с применением дистанционных технологий</a:t>
            </a:r>
            <a:endParaRPr lang="ru-RU" sz="1400" b="0" i="0" dirty="0">
              <a:solidFill>
                <a:schemeClr val="tx2"/>
              </a:solidFill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38A9AC-0A84-227C-F4EA-5FDB6B5090B2}"/>
              </a:ext>
            </a:extLst>
          </p:cNvPr>
          <p:cNvSpPr txBox="1"/>
          <p:nvPr/>
        </p:nvSpPr>
        <p:spPr>
          <a:xfrm>
            <a:off x="2257603" y="1877922"/>
            <a:ext cx="26268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9900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Под</a:t>
            </a:r>
            <a:r>
              <a:rPr lang="ru-RU" sz="1200" b="1" baseline="0" dirty="0">
                <a:solidFill>
                  <a:srgbClr val="009900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заказ региона</a:t>
            </a:r>
            <a:endParaRPr lang="ru-RU" sz="1200" b="1" dirty="0">
              <a:solidFill>
                <a:srgbClr val="009900"/>
              </a:solidFill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0AC9034-519B-F3B5-1A5F-A00AD8E1AB79}"/>
              </a:ext>
            </a:extLst>
          </p:cNvPr>
          <p:cNvCxnSpPr>
            <a:cxnSpLocks/>
          </p:cNvCxnSpPr>
          <p:nvPr/>
        </p:nvCxnSpPr>
        <p:spPr>
          <a:xfrm>
            <a:off x="2341109" y="1877922"/>
            <a:ext cx="6485391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FF3086-0846-E089-947E-8C7782EB4A4E}"/>
              </a:ext>
            </a:extLst>
          </p:cNvPr>
          <p:cNvSpPr txBox="1"/>
          <p:nvPr/>
        </p:nvSpPr>
        <p:spPr>
          <a:xfrm>
            <a:off x="308548" y="2324734"/>
            <a:ext cx="1826530" cy="307777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Сроки</a:t>
            </a:r>
            <a:endParaRPr lang="ru-RU"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AD4594-2600-DE3D-4703-702376FE99B6}"/>
              </a:ext>
            </a:extLst>
          </p:cNvPr>
          <p:cNvSpPr txBox="1"/>
          <p:nvPr/>
        </p:nvSpPr>
        <p:spPr>
          <a:xfrm>
            <a:off x="2257603" y="2299292"/>
            <a:ext cx="3253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Согласно утвержденному графику</a:t>
            </a:r>
            <a:endParaRPr lang="en-US" sz="1400" dirty="0"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200" b="1" dirty="0">
                <a:solidFill>
                  <a:srgbClr val="FD8D4F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По заявке: за 2-3 мес. до начала курса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80D2BFE-43F9-24D1-846E-C9C9F48C17D5}"/>
              </a:ext>
            </a:extLst>
          </p:cNvPr>
          <p:cNvCxnSpPr>
            <a:cxnSpLocks/>
          </p:cNvCxnSpPr>
          <p:nvPr/>
        </p:nvCxnSpPr>
        <p:spPr>
          <a:xfrm>
            <a:off x="2341109" y="2647950"/>
            <a:ext cx="2992891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8E0EF33-8745-5146-6747-DDA3F4B9EE95}"/>
              </a:ext>
            </a:extLst>
          </p:cNvPr>
          <p:cNvSpPr txBox="1"/>
          <p:nvPr/>
        </p:nvSpPr>
        <p:spPr>
          <a:xfrm>
            <a:off x="303756" y="3208120"/>
            <a:ext cx="1826530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Результат</a:t>
            </a:r>
            <a:endParaRPr lang="ru-RU"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466BF2-F996-D794-64BE-5CA2FB119AF0}"/>
              </a:ext>
            </a:extLst>
          </p:cNvPr>
          <p:cNvSpPr txBox="1"/>
          <p:nvPr/>
        </p:nvSpPr>
        <p:spPr>
          <a:xfrm>
            <a:off x="2257603" y="3151549"/>
            <a:ext cx="296136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Овладение педагогическими работниками новыми технологиями и приемами работы</a:t>
            </a:r>
          </a:p>
          <a:p>
            <a:endParaRPr lang="ru-RU" sz="1400" dirty="0"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Получение удостоверения установленного образца </a:t>
            </a:r>
          </a:p>
        </p:txBody>
      </p:sp>
    </p:spTree>
    <p:extLst>
      <p:ext uri="{BB962C8B-B14F-4D97-AF65-F5344CB8AC3E}">
        <p14:creationId xmlns:p14="http://schemas.microsoft.com/office/powerpoint/2010/main" val="190492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094CBCB-004B-1F61-AE67-B1F76CB077A0}"/>
              </a:ext>
            </a:extLst>
          </p:cNvPr>
          <p:cNvSpPr/>
          <p:nvPr/>
        </p:nvSpPr>
        <p:spPr>
          <a:xfrm>
            <a:off x="0" y="590550"/>
            <a:ext cx="9144000" cy="45529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9FBCDB9-D35E-B744-B606-F5F6B9018B9B}"/>
              </a:ext>
            </a:extLst>
          </p:cNvPr>
          <p:cNvSpPr txBox="1">
            <a:spLocks/>
          </p:cNvSpPr>
          <p:nvPr/>
        </p:nvSpPr>
        <p:spPr>
          <a:xfrm>
            <a:off x="935863" y="1065205"/>
            <a:ext cx="3048001" cy="700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82550">
              <a:lnSpc>
                <a:spcPct val="107200"/>
              </a:lnSpc>
              <a:spcBef>
                <a:spcPts val="100"/>
              </a:spcBef>
            </a:pPr>
            <a:r>
              <a:rPr lang="ru-RU" kern="0" spc="-20" dirty="0">
                <a:solidFill>
                  <a:schemeClr val="bg1"/>
                </a:solidFill>
              </a:rPr>
              <a:t>ОБУЧАЮЩИЕ</a:t>
            </a:r>
            <a:r>
              <a:rPr lang="ru-RU" kern="0" spc="-5" dirty="0">
                <a:solidFill>
                  <a:schemeClr val="bg1"/>
                </a:solidFill>
              </a:rPr>
              <a:t> ОНЛАЙН-КУРСЫ </a:t>
            </a:r>
          </a:p>
          <a:p>
            <a:pPr marL="12700" marR="82550">
              <a:lnSpc>
                <a:spcPct val="107200"/>
              </a:lnSpc>
              <a:spcBef>
                <a:spcPts val="100"/>
              </a:spcBef>
            </a:pPr>
            <a:r>
              <a:rPr lang="ru-RU" kern="0" spc="-5" dirty="0">
                <a:solidFill>
                  <a:srgbClr val="0070C0"/>
                </a:solidFill>
              </a:rPr>
              <a:t>ДЛЯ ШКОЛЬНИКОВ </a:t>
            </a:r>
            <a:br>
              <a:rPr lang="ru-RU" kern="0" spc="-5" dirty="0">
                <a:solidFill>
                  <a:schemeClr val="bg1"/>
                </a:solidFill>
              </a:rPr>
            </a:br>
            <a:r>
              <a:rPr lang="ru-RU" kern="0" dirty="0">
                <a:solidFill>
                  <a:schemeClr val="bg1"/>
                </a:solidFill>
              </a:rPr>
              <a:t>ПО</a:t>
            </a:r>
            <a:r>
              <a:rPr lang="ru-RU" kern="0" spc="-70" dirty="0">
                <a:solidFill>
                  <a:schemeClr val="bg1"/>
                </a:solidFill>
              </a:rPr>
              <a:t> </a:t>
            </a:r>
            <a:r>
              <a:rPr lang="ru-RU" kern="0" spc="-20" dirty="0">
                <a:solidFill>
                  <a:schemeClr val="bg1"/>
                </a:solidFill>
              </a:rPr>
              <a:t>ПОДГОТОВКЕ К ЕГЭ</a:t>
            </a: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FD07A994-31FC-A79E-4AEC-D246D8418122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415925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ОСНОВНОЕ И </a:t>
            </a:r>
            <a:r>
              <a:rPr lang="en" spc="-5" dirty="0"/>
              <a:t>C</a:t>
            </a:r>
            <a:r>
              <a:rPr lang="ru-RU" spc="-5" dirty="0"/>
              <a:t>РЕДНЕЕ  </a:t>
            </a:r>
            <a:r>
              <a:rPr lang="ru-RU" dirty="0"/>
              <a:t>ОБЩЕЕ </a:t>
            </a:r>
            <a:r>
              <a:rPr lang="ru-RU" spc="-30" dirty="0"/>
              <a:t>ОБРАЗОВАНИЕ</a:t>
            </a: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6BC2E0F-A491-6AEE-7112-2D91ADFD25EF}"/>
              </a:ext>
            </a:extLst>
          </p:cNvPr>
          <p:cNvGrpSpPr/>
          <p:nvPr/>
        </p:nvGrpSpPr>
        <p:grpSpPr>
          <a:xfrm>
            <a:off x="4618365" y="590550"/>
            <a:ext cx="4174473" cy="4177133"/>
            <a:chOff x="4652027" y="660609"/>
            <a:chExt cx="4174473" cy="4177133"/>
          </a:xfrm>
        </p:grpSpPr>
        <p:pic>
          <p:nvPicPr>
            <p:cNvPr id="32770" name="Picture 2" descr="C:\Users\Home-PC\Загрузка\дети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0846" t="-586" r="17227"/>
            <a:stretch/>
          </p:blipFill>
          <p:spPr bwMode="auto">
            <a:xfrm flipH="1">
              <a:off x="4754236" y="792582"/>
              <a:ext cx="3942400" cy="3890578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EF3B059-5DE8-4393-58C0-FD1359DAD084}"/>
                </a:ext>
              </a:extLst>
            </p:cNvPr>
            <p:cNvGrpSpPr/>
            <p:nvPr/>
          </p:nvGrpSpPr>
          <p:grpSpPr>
            <a:xfrm>
              <a:off x="4652027" y="660609"/>
              <a:ext cx="4174473" cy="4177133"/>
              <a:chOff x="4652027" y="660609"/>
              <a:chExt cx="4174473" cy="4177133"/>
            </a:xfrm>
          </p:grpSpPr>
          <p:sp>
            <p:nvSpPr>
              <p:cNvPr id="10" name="Дуга 9">
                <a:extLst>
                  <a:ext uri="{FF2B5EF4-FFF2-40B4-BE49-F238E27FC236}">
                    <a16:creationId xmlns:a16="http://schemas.microsoft.com/office/drawing/2014/main" id="{8BE8A6D0-DE42-DB76-137D-B730754BB836}"/>
                  </a:ext>
                </a:extLst>
              </p:cNvPr>
              <p:cNvSpPr/>
              <p:nvPr/>
            </p:nvSpPr>
            <p:spPr>
              <a:xfrm>
                <a:off x="4652027" y="793133"/>
                <a:ext cx="4044609" cy="3890027"/>
              </a:xfrm>
              <a:prstGeom prst="arc">
                <a:avLst/>
              </a:prstGeom>
              <a:ln w="952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>
                <a:extLst>
                  <a:ext uri="{FF2B5EF4-FFF2-40B4-BE49-F238E27FC236}">
                    <a16:creationId xmlns:a16="http://schemas.microsoft.com/office/drawing/2014/main" id="{C57EDF92-3423-353C-F1DB-0232CF23B180}"/>
                  </a:ext>
                </a:extLst>
              </p:cNvPr>
              <p:cNvSpPr/>
              <p:nvPr/>
            </p:nvSpPr>
            <p:spPr>
              <a:xfrm rot="5400000">
                <a:off x="4729318" y="737900"/>
                <a:ext cx="4044609" cy="3890027"/>
              </a:xfrm>
              <a:prstGeom prst="arc">
                <a:avLst>
                  <a:gd name="adj1" fmla="val 16200000"/>
                  <a:gd name="adj2" fmla="val 1"/>
                </a:avLst>
              </a:prstGeom>
              <a:ln w="952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>
                <a:extLst>
                  <a:ext uri="{FF2B5EF4-FFF2-40B4-BE49-F238E27FC236}">
                    <a16:creationId xmlns:a16="http://schemas.microsoft.com/office/drawing/2014/main" id="{06FD7F2B-54C4-38DA-0DA6-CD5D1C675F80}"/>
                  </a:ext>
                </a:extLst>
              </p:cNvPr>
              <p:cNvSpPr/>
              <p:nvPr/>
            </p:nvSpPr>
            <p:spPr>
              <a:xfrm rot="10800000">
                <a:off x="4781891" y="815191"/>
                <a:ext cx="4044609" cy="3890027"/>
              </a:xfrm>
              <a:prstGeom prst="arc">
                <a:avLst>
                  <a:gd name="adj1" fmla="val 16200000"/>
                  <a:gd name="adj2" fmla="val 1"/>
                </a:avLst>
              </a:prstGeom>
              <a:ln w="952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>
                <a:extLst>
                  <a:ext uri="{FF2B5EF4-FFF2-40B4-BE49-F238E27FC236}">
                    <a16:creationId xmlns:a16="http://schemas.microsoft.com/office/drawing/2014/main" id="{F553A3A7-5237-3A25-8C1B-B37BB0A9877B}"/>
                  </a:ext>
                </a:extLst>
              </p:cNvPr>
              <p:cNvSpPr/>
              <p:nvPr/>
            </p:nvSpPr>
            <p:spPr>
              <a:xfrm rot="16200000">
                <a:off x="4704600" y="870424"/>
                <a:ext cx="4044609" cy="3890027"/>
              </a:xfrm>
              <a:prstGeom prst="arc">
                <a:avLst>
                  <a:gd name="adj1" fmla="val 16200000"/>
                  <a:gd name="adj2" fmla="val 1"/>
                </a:avLst>
              </a:prstGeom>
              <a:ln w="952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3EF3187-009C-5A5B-D16F-146268B9D617}"/>
              </a:ext>
            </a:extLst>
          </p:cNvPr>
          <p:cNvGrpSpPr/>
          <p:nvPr/>
        </p:nvGrpSpPr>
        <p:grpSpPr>
          <a:xfrm>
            <a:off x="762000" y="2038350"/>
            <a:ext cx="3375339" cy="1843581"/>
            <a:chOff x="762000" y="1947939"/>
            <a:chExt cx="3375339" cy="1843581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CA2830A7-E020-0E43-B58E-8E31D0FEFE3A}"/>
                </a:ext>
              </a:extLst>
            </p:cNvPr>
            <p:cNvSpPr txBox="1">
              <a:spLocks/>
            </p:cNvSpPr>
            <p:nvPr/>
          </p:nvSpPr>
          <p:spPr>
            <a:xfrm>
              <a:off x="2440546" y="2732960"/>
              <a:ext cx="1648428" cy="44031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>
                <a:defRPr sz="1400" b="1" i="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12700" marR="5080">
                <a:lnSpc>
                  <a:spcPct val="107200"/>
                </a:lnSpc>
              </a:pPr>
              <a:r>
                <a:rPr lang="ru-RU" sz="2800" b="0" kern="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УРОКОВ</a:t>
              </a:r>
              <a:r>
                <a:rPr lang="ru-RU" sz="2800" b="0" kern="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B96790-2335-4203-4721-348EC1D9964C}"/>
                </a:ext>
              </a:extLst>
            </p:cNvPr>
            <p:cNvSpPr txBox="1"/>
            <p:nvPr/>
          </p:nvSpPr>
          <p:spPr>
            <a:xfrm>
              <a:off x="762000" y="1947939"/>
              <a:ext cx="198534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600" b="1" kern="0" spc="-3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36</a:t>
              </a:r>
              <a:r>
                <a:rPr lang="ru-RU" sz="1400" kern="0" spc="-10" dirty="0"/>
                <a:t> </a:t>
              </a:r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636F64-DCB9-27FC-1B32-9B02E8D69AC1}"/>
                </a:ext>
              </a:extLst>
            </p:cNvPr>
            <p:cNvSpPr txBox="1"/>
            <p:nvPr/>
          </p:nvSpPr>
          <p:spPr>
            <a:xfrm>
              <a:off x="783818" y="3195331"/>
              <a:ext cx="3353521" cy="596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7200"/>
                </a:lnSpc>
              </a:pPr>
              <a:r>
                <a:rPr lang="ru-RU" sz="3300" b="0" kern="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ЭКСПЕРТОМ</a:t>
              </a:r>
              <a:endParaRPr lang="ru-RU" sz="3300" b="0" kern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143499" y="1043371"/>
            <a:ext cx="1212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0748" y="4192564"/>
            <a:ext cx="2546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700" dirty="0">
              <a:latin typeface="Arial"/>
              <a:cs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64D0CF2-49C1-0DBB-54BC-CFF8C6EEF663}"/>
              </a:ext>
            </a:extLst>
          </p:cNvPr>
          <p:cNvGrpSpPr/>
          <p:nvPr/>
        </p:nvGrpSpPr>
        <p:grpSpPr>
          <a:xfrm>
            <a:off x="914400" y="1220265"/>
            <a:ext cx="843873" cy="727215"/>
            <a:chOff x="1900315" y="913908"/>
            <a:chExt cx="843873" cy="727215"/>
          </a:xfrm>
        </p:grpSpPr>
        <p:grpSp>
          <p:nvGrpSpPr>
            <p:cNvPr id="20" name="组合 79">
              <a:extLst>
                <a:ext uri="{FF2B5EF4-FFF2-40B4-BE49-F238E27FC236}">
                  <a16:creationId xmlns:a16="http://schemas.microsoft.com/office/drawing/2014/main" id="{C730D5FA-58F7-A08C-7557-AF3C808E19FC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31" name="梯形 80">
                <a:extLst>
                  <a:ext uri="{FF2B5EF4-FFF2-40B4-BE49-F238E27FC236}">
                    <a16:creationId xmlns:a16="http://schemas.microsoft.com/office/drawing/2014/main" id="{B99CD000-A4CE-0C0F-E617-8EE904CD000B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六边形 81">
                <a:extLst>
                  <a:ext uri="{FF2B5EF4-FFF2-40B4-BE49-F238E27FC236}">
                    <a16:creationId xmlns:a16="http://schemas.microsoft.com/office/drawing/2014/main" id="{C41711C5-E420-09C2-9A1A-A6B85A5FCC63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任意多边形 82">
                <a:extLst>
                  <a:ext uri="{FF2B5EF4-FFF2-40B4-BE49-F238E27FC236}">
                    <a16:creationId xmlns:a16="http://schemas.microsoft.com/office/drawing/2014/main" id="{B65ECD21-4414-0B2F-621D-A786EF80A061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梯形 83">
                <a:extLst>
                  <a:ext uri="{FF2B5EF4-FFF2-40B4-BE49-F238E27FC236}">
                    <a16:creationId xmlns:a16="http://schemas.microsoft.com/office/drawing/2014/main" id="{5392B8A6-5BB3-1DF0-A499-CA5AA40639B8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梯形 71">
                <a:extLst>
                  <a:ext uri="{FF2B5EF4-FFF2-40B4-BE49-F238E27FC236}">
                    <a16:creationId xmlns:a16="http://schemas.microsoft.com/office/drawing/2014/main" id="{204705BF-21CF-6274-8BFA-152A002E44CA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任意多边形 85">
                <a:extLst>
                  <a:ext uri="{FF2B5EF4-FFF2-40B4-BE49-F238E27FC236}">
                    <a16:creationId xmlns:a16="http://schemas.microsoft.com/office/drawing/2014/main" id="{02E779B3-A8B5-E941-1F04-D2E6EABCF440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组合 86">
              <a:extLst>
                <a:ext uri="{FF2B5EF4-FFF2-40B4-BE49-F238E27FC236}">
                  <a16:creationId xmlns:a16="http://schemas.microsoft.com/office/drawing/2014/main" id="{A2B20FEF-BA66-BE52-3002-F3C379801263}"/>
                </a:ext>
              </a:extLst>
            </p:cNvPr>
            <p:cNvGrpSpPr/>
            <p:nvPr/>
          </p:nvGrpSpPr>
          <p:grpSpPr>
            <a:xfrm>
              <a:off x="2044407" y="1035210"/>
              <a:ext cx="566742" cy="472727"/>
              <a:chOff x="5421660" y="2031426"/>
              <a:chExt cx="1010965" cy="843565"/>
            </a:xfrm>
          </p:grpSpPr>
          <p:sp>
            <p:nvSpPr>
              <p:cNvPr id="29" name="六边形 87">
                <a:extLst>
                  <a:ext uri="{FF2B5EF4-FFF2-40B4-BE49-F238E27FC236}">
                    <a16:creationId xmlns:a16="http://schemas.microsoft.com/office/drawing/2014/main" id="{969A2B4F-398F-83FF-B5DF-CDF4BFAFA525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92D050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文本框 54">
                <a:extLst>
                  <a:ext uri="{FF2B5EF4-FFF2-40B4-BE49-F238E27FC236}">
                    <a16:creationId xmlns:a16="http://schemas.microsoft.com/office/drawing/2014/main" id="{C1D2B9E5-1242-0A78-C604-6F85CC3C6C32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553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I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74ED42C-A1A4-FB15-07AC-2A4E47362817}"/>
              </a:ext>
            </a:extLst>
          </p:cNvPr>
          <p:cNvSpPr txBox="1"/>
          <p:nvPr/>
        </p:nvSpPr>
        <p:spPr>
          <a:xfrm>
            <a:off x="2286000" y="8394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spc="-35" dirty="0">
                <a:solidFill>
                  <a:srgbClr val="002060"/>
                </a:solidFill>
              </a:rPr>
              <a:t>ДЛЯ ШКОЛЬНИКОВ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35648A1-31C4-DAA2-573E-DE5B51615D89}"/>
              </a:ext>
            </a:extLst>
          </p:cNvPr>
          <p:cNvGrpSpPr/>
          <p:nvPr/>
        </p:nvGrpSpPr>
        <p:grpSpPr>
          <a:xfrm>
            <a:off x="1549456" y="1810030"/>
            <a:ext cx="843873" cy="727215"/>
            <a:chOff x="1900315" y="913908"/>
            <a:chExt cx="843873" cy="727215"/>
          </a:xfrm>
        </p:grpSpPr>
        <p:grpSp>
          <p:nvGrpSpPr>
            <p:cNvPr id="39" name="组合 79">
              <a:extLst>
                <a:ext uri="{FF2B5EF4-FFF2-40B4-BE49-F238E27FC236}">
                  <a16:creationId xmlns:a16="http://schemas.microsoft.com/office/drawing/2014/main" id="{97651891-374D-6DBB-3DBC-C9EEEB60DE4C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43" name="梯形 80">
                <a:extLst>
                  <a:ext uri="{FF2B5EF4-FFF2-40B4-BE49-F238E27FC236}">
                    <a16:creationId xmlns:a16="http://schemas.microsoft.com/office/drawing/2014/main" id="{BB0B5E1B-4910-BA71-B30C-CDF88C407E13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六边形 81">
                <a:extLst>
                  <a:ext uri="{FF2B5EF4-FFF2-40B4-BE49-F238E27FC236}">
                    <a16:creationId xmlns:a16="http://schemas.microsoft.com/office/drawing/2014/main" id="{EB1048D3-3EC4-8625-0FEC-6DDC5655FA74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任意多边形 82">
                <a:extLst>
                  <a:ext uri="{FF2B5EF4-FFF2-40B4-BE49-F238E27FC236}">
                    <a16:creationId xmlns:a16="http://schemas.microsoft.com/office/drawing/2014/main" id="{1DE7D22A-C84E-F56D-ABE6-1EE494047F2D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梯形 83">
                <a:extLst>
                  <a:ext uri="{FF2B5EF4-FFF2-40B4-BE49-F238E27FC236}">
                    <a16:creationId xmlns:a16="http://schemas.microsoft.com/office/drawing/2014/main" id="{AF525695-1FFA-9C44-69C0-AE630E0DF803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梯形 71">
                <a:extLst>
                  <a:ext uri="{FF2B5EF4-FFF2-40B4-BE49-F238E27FC236}">
                    <a16:creationId xmlns:a16="http://schemas.microsoft.com/office/drawing/2014/main" id="{C535F9E2-BAEF-9F83-A1A3-8AD4F3EB607F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任意多边形 85">
                <a:extLst>
                  <a:ext uri="{FF2B5EF4-FFF2-40B4-BE49-F238E27FC236}">
                    <a16:creationId xmlns:a16="http://schemas.microsoft.com/office/drawing/2014/main" id="{1F22B71F-660D-CBCE-E7C5-56A62C505644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0" name="组合 86">
              <a:extLst>
                <a:ext uri="{FF2B5EF4-FFF2-40B4-BE49-F238E27FC236}">
                  <a16:creationId xmlns:a16="http://schemas.microsoft.com/office/drawing/2014/main" id="{8E5284AC-6EA7-EB2F-2DDC-C4FDE5D59E70}"/>
                </a:ext>
              </a:extLst>
            </p:cNvPr>
            <p:cNvGrpSpPr/>
            <p:nvPr/>
          </p:nvGrpSpPr>
          <p:grpSpPr>
            <a:xfrm>
              <a:off x="2044407" y="1035211"/>
              <a:ext cx="566742" cy="481470"/>
              <a:chOff x="5421660" y="2031426"/>
              <a:chExt cx="1010965" cy="859166"/>
            </a:xfrm>
          </p:grpSpPr>
          <p:sp>
            <p:nvSpPr>
              <p:cNvPr id="41" name="六边形 87">
                <a:extLst>
                  <a:ext uri="{FF2B5EF4-FFF2-40B4-BE49-F238E27FC236}">
                    <a16:creationId xmlns:a16="http://schemas.microsoft.com/office/drawing/2014/main" id="{DF752A09-04FD-00E1-A0EA-E4877E063BB7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FF9900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本框 54">
                <a:extLst>
                  <a:ext uri="{FF2B5EF4-FFF2-40B4-BE49-F238E27FC236}">
                    <a16:creationId xmlns:a16="http://schemas.microsoft.com/office/drawing/2014/main" id="{5EEBB037-CC3E-03EA-155F-0CA48DF565DD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8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II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74D2C2E-6DA5-CC39-D337-682EB1036DBC}"/>
              </a:ext>
            </a:extLst>
          </p:cNvPr>
          <p:cNvGrpSpPr/>
          <p:nvPr/>
        </p:nvGrpSpPr>
        <p:grpSpPr>
          <a:xfrm>
            <a:off x="2170739" y="2404060"/>
            <a:ext cx="843873" cy="727215"/>
            <a:chOff x="1900315" y="913908"/>
            <a:chExt cx="843873" cy="727215"/>
          </a:xfrm>
        </p:grpSpPr>
        <p:grpSp>
          <p:nvGrpSpPr>
            <p:cNvPr id="50" name="组合 79">
              <a:extLst>
                <a:ext uri="{FF2B5EF4-FFF2-40B4-BE49-F238E27FC236}">
                  <a16:creationId xmlns:a16="http://schemas.microsoft.com/office/drawing/2014/main" id="{3B19E584-7C4A-844D-E6B7-20A07CF529EA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54" name="梯形 80">
                <a:extLst>
                  <a:ext uri="{FF2B5EF4-FFF2-40B4-BE49-F238E27FC236}">
                    <a16:creationId xmlns:a16="http://schemas.microsoft.com/office/drawing/2014/main" id="{A591E6B6-F7BC-E0CD-1A58-31AD60FEEB41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六边形 81">
                <a:extLst>
                  <a:ext uri="{FF2B5EF4-FFF2-40B4-BE49-F238E27FC236}">
                    <a16:creationId xmlns:a16="http://schemas.microsoft.com/office/drawing/2014/main" id="{52DD5FC7-4CB7-49B3-FC2E-2BD6CBA7A36B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任意多边形 82">
                <a:extLst>
                  <a:ext uri="{FF2B5EF4-FFF2-40B4-BE49-F238E27FC236}">
                    <a16:creationId xmlns:a16="http://schemas.microsoft.com/office/drawing/2014/main" id="{A7D33136-A9CB-A889-F8FA-20A9C399C2B2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梯形 83">
                <a:extLst>
                  <a:ext uri="{FF2B5EF4-FFF2-40B4-BE49-F238E27FC236}">
                    <a16:creationId xmlns:a16="http://schemas.microsoft.com/office/drawing/2014/main" id="{13D3EB5E-D3C7-770A-0D57-15D6D6F5AB74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梯形 71">
                <a:extLst>
                  <a:ext uri="{FF2B5EF4-FFF2-40B4-BE49-F238E27FC236}">
                    <a16:creationId xmlns:a16="http://schemas.microsoft.com/office/drawing/2014/main" id="{98AC7090-1324-9633-8EA0-9CE3BB784A67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85">
                <a:extLst>
                  <a:ext uri="{FF2B5EF4-FFF2-40B4-BE49-F238E27FC236}">
                    <a16:creationId xmlns:a16="http://schemas.microsoft.com/office/drawing/2014/main" id="{7BFFC180-C125-D61F-AC12-C761E32D2669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" name="组合 86">
              <a:extLst>
                <a:ext uri="{FF2B5EF4-FFF2-40B4-BE49-F238E27FC236}">
                  <a16:creationId xmlns:a16="http://schemas.microsoft.com/office/drawing/2014/main" id="{6F20E165-9E2E-5F06-5800-ED29804AE595}"/>
                </a:ext>
              </a:extLst>
            </p:cNvPr>
            <p:cNvGrpSpPr/>
            <p:nvPr/>
          </p:nvGrpSpPr>
          <p:grpSpPr>
            <a:xfrm>
              <a:off x="2044407" y="1035211"/>
              <a:ext cx="566742" cy="481470"/>
              <a:chOff x="5421660" y="2031426"/>
              <a:chExt cx="1010965" cy="859166"/>
            </a:xfrm>
          </p:grpSpPr>
          <p:sp>
            <p:nvSpPr>
              <p:cNvPr id="52" name="六边形 87">
                <a:extLst>
                  <a:ext uri="{FF2B5EF4-FFF2-40B4-BE49-F238E27FC236}">
                    <a16:creationId xmlns:a16="http://schemas.microsoft.com/office/drawing/2014/main" id="{41939F65-C21E-38F3-911B-CAC2FADDDF5D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C00000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文本框 54">
                <a:extLst>
                  <a:ext uri="{FF2B5EF4-FFF2-40B4-BE49-F238E27FC236}">
                    <a16:creationId xmlns:a16="http://schemas.microsoft.com/office/drawing/2014/main" id="{2864A964-AF96-6B1B-2031-11C5F328863E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8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III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391FC3C-CDB7-59C9-5043-86DD6C48EDD9}"/>
              </a:ext>
            </a:extLst>
          </p:cNvPr>
          <p:cNvGrpSpPr/>
          <p:nvPr/>
        </p:nvGrpSpPr>
        <p:grpSpPr>
          <a:xfrm>
            <a:off x="2828170" y="2933105"/>
            <a:ext cx="843873" cy="727215"/>
            <a:chOff x="1900315" y="913908"/>
            <a:chExt cx="843873" cy="727215"/>
          </a:xfrm>
        </p:grpSpPr>
        <p:grpSp>
          <p:nvGrpSpPr>
            <p:cNvPr id="61" name="组合 79">
              <a:extLst>
                <a:ext uri="{FF2B5EF4-FFF2-40B4-BE49-F238E27FC236}">
                  <a16:creationId xmlns:a16="http://schemas.microsoft.com/office/drawing/2014/main" id="{6CAC3E0F-08C9-E927-BF0F-9E48EE6562BF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65" name="梯形 80">
                <a:extLst>
                  <a:ext uri="{FF2B5EF4-FFF2-40B4-BE49-F238E27FC236}">
                    <a16:creationId xmlns:a16="http://schemas.microsoft.com/office/drawing/2014/main" id="{387FD309-E7B5-079F-33C1-15FDB6C9E902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六边形 81">
                <a:extLst>
                  <a:ext uri="{FF2B5EF4-FFF2-40B4-BE49-F238E27FC236}">
                    <a16:creationId xmlns:a16="http://schemas.microsoft.com/office/drawing/2014/main" id="{69929FE7-7AC2-659C-C75F-42A0318EAE68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任意多边形 82">
                <a:extLst>
                  <a:ext uri="{FF2B5EF4-FFF2-40B4-BE49-F238E27FC236}">
                    <a16:creationId xmlns:a16="http://schemas.microsoft.com/office/drawing/2014/main" id="{60772B3A-7097-12D0-4516-FCC7B922B5DC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梯形 83">
                <a:extLst>
                  <a:ext uri="{FF2B5EF4-FFF2-40B4-BE49-F238E27FC236}">
                    <a16:creationId xmlns:a16="http://schemas.microsoft.com/office/drawing/2014/main" id="{220F4DCB-406A-7336-2288-618A2CCB10FE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梯形 71">
                <a:extLst>
                  <a:ext uri="{FF2B5EF4-FFF2-40B4-BE49-F238E27FC236}">
                    <a16:creationId xmlns:a16="http://schemas.microsoft.com/office/drawing/2014/main" id="{D1C498AC-4C9C-DF2C-3D17-387E41EBD83E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任意多边形 85">
                <a:extLst>
                  <a:ext uri="{FF2B5EF4-FFF2-40B4-BE49-F238E27FC236}">
                    <a16:creationId xmlns:a16="http://schemas.microsoft.com/office/drawing/2014/main" id="{A9AE1D53-7A15-C51C-1878-B582B362D37C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组合 86">
              <a:extLst>
                <a:ext uri="{FF2B5EF4-FFF2-40B4-BE49-F238E27FC236}">
                  <a16:creationId xmlns:a16="http://schemas.microsoft.com/office/drawing/2014/main" id="{8C40E9BF-9275-8A85-D135-60511D1C8482}"/>
                </a:ext>
              </a:extLst>
            </p:cNvPr>
            <p:cNvGrpSpPr/>
            <p:nvPr/>
          </p:nvGrpSpPr>
          <p:grpSpPr>
            <a:xfrm>
              <a:off x="2044407" y="1035211"/>
              <a:ext cx="566742" cy="481470"/>
              <a:chOff x="5421660" y="2031426"/>
              <a:chExt cx="1010965" cy="859166"/>
            </a:xfrm>
          </p:grpSpPr>
          <p:sp>
            <p:nvSpPr>
              <p:cNvPr id="63" name="六边形 87">
                <a:extLst>
                  <a:ext uri="{FF2B5EF4-FFF2-40B4-BE49-F238E27FC236}">
                    <a16:creationId xmlns:a16="http://schemas.microsoft.com/office/drawing/2014/main" id="{244D0DA5-5499-DBE5-7951-44559FFA4C22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002060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文本框 54">
                <a:extLst>
                  <a:ext uri="{FF2B5EF4-FFF2-40B4-BE49-F238E27FC236}">
                    <a16:creationId xmlns:a16="http://schemas.microsoft.com/office/drawing/2014/main" id="{70694A97-5364-DAA7-A51A-05C0B6AA8C00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8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IV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0256FD1F-9D77-3BBF-5475-94D3A7085185}"/>
              </a:ext>
            </a:extLst>
          </p:cNvPr>
          <p:cNvGrpSpPr/>
          <p:nvPr/>
        </p:nvGrpSpPr>
        <p:grpSpPr>
          <a:xfrm>
            <a:off x="3480913" y="3464922"/>
            <a:ext cx="843873" cy="727215"/>
            <a:chOff x="1900315" y="913908"/>
            <a:chExt cx="843873" cy="727215"/>
          </a:xfrm>
        </p:grpSpPr>
        <p:grpSp>
          <p:nvGrpSpPr>
            <p:cNvPr id="72" name="组合 79">
              <a:extLst>
                <a:ext uri="{FF2B5EF4-FFF2-40B4-BE49-F238E27FC236}">
                  <a16:creationId xmlns:a16="http://schemas.microsoft.com/office/drawing/2014/main" id="{8F5D464E-2DD4-6748-2A66-955B5E5FEF4B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76" name="梯形 80">
                <a:extLst>
                  <a:ext uri="{FF2B5EF4-FFF2-40B4-BE49-F238E27FC236}">
                    <a16:creationId xmlns:a16="http://schemas.microsoft.com/office/drawing/2014/main" id="{68FFCE7C-DA80-60AB-3F65-E871DD01908F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六边形 81">
                <a:extLst>
                  <a:ext uri="{FF2B5EF4-FFF2-40B4-BE49-F238E27FC236}">
                    <a16:creationId xmlns:a16="http://schemas.microsoft.com/office/drawing/2014/main" id="{80D96EF8-6EED-FA4F-1671-EC06F14BFB6D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任意多边形 82">
                <a:extLst>
                  <a:ext uri="{FF2B5EF4-FFF2-40B4-BE49-F238E27FC236}">
                    <a16:creationId xmlns:a16="http://schemas.microsoft.com/office/drawing/2014/main" id="{4C655EDF-3B6E-3619-7AAF-EE479715F665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梯形 83">
                <a:extLst>
                  <a:ext uri="{FF2B5EF4-FFF2-40B4-BE49-F238E27FC236}">
                    <a16:creationId xmlns:a16="http://schemas.microsoft.com/office/drawing/2014/main" id="{307F4FDE-698A-FB53-6234-46DDFF443417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梯形 71">
                <a:extLst>
                  <a:ext uri="{FF2B5EF4-FFF2-40B4-BE49-F238E27FC236}">
                    <a16:creationId xmlns:a16="http://schemas.microsoft.com/office/drawing/2014/main" id="{8689E4A0-1ABB-83BC-1D7C-C5ECD5C1D872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任意多边形 85">
                <a:extLst>
                  <a:ext uri="{FF2B5EF4-FFF2-40B4-BE49-F238E27FC236}">
                    <a16:creationId xmlns:a16="http://schemas.microsoft.com/office/drawing/2014/main" id="{990C6C73-559D-DBE8-5415-2342CC6AA34D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3" name="组合 86">
              <a:extLst>
                <a:ext uri="{FF2B5EF4-FFF2-40B4-BE49-F238E27FC236}">
                  <a16:creationId xmlns:a16="http://schemas.microsoft.com/office/drawing/2014/main" id="{21FCE877-D743-5995-44E9-E7F5079F63FF}"/>
                </a:ext>
              </a:extLst>
            </p:cNvPr>
            <p:cNvGrpSpPr/>
            <p:nvPr/>
          </p:nvGrpSpPr>
          <p:grpSpPr>
            <a:xfrm>
              <a:off x="2044407" y="1035211"/>
              <a:ext cx="566742" cy="481470"/>
              <a:chOff x="5421660" y="2031426"/>
              <a:chExt cx="1010965" cy="859166"/>
            </a:xfrm>
          </p:grpSpPr>
          <p:sp>
            <p:nvSpPr>
              <p:cNvPr id="74" name="六边形 87">
                <a:extLst>
                  <a:ext uri="{FF2B5EF4-FFF2-40B4-BE49-F238E27FC236}">
                    <a16:creationId xmlns:a16="http://schemas.microsoft.com/office/drawing/2014/main" id="{C2E8D331-EC97-DFE6-E934-2CD3187D276C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9290D8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文本框 54">
                <a:extLst>
                  <a:ext uri="{FF2B5EF4-FFF2-40B4-BE49-F238E27FC236}">
                    <a16:creationId xmlns:a16="http://schemas.microsoft.com/office/drawing/2014/main" id="{4E9158A3-68B9-0AF6-D3C6-F2468F9771F5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8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V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8EE40E4-C67D-D44C-A9AB-0DCEC2A10EDA}"/>
              </a:ext>
            </a:extLst>
          </p:cNvPr>
          <p:cNvSpPr txBox="1"/>
          <p:nvPr/>
        </p:nvSpPr>
        <p:spPr>
          <a:xfrm>
            <a:off x="4402621" y="3464495"/>
            <a:ext cx="4318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910">
              <a:spcBef>
                <a:spcPts val="55"/>
              </a:spcBef>
            </a:pPr>
            <a:r>
              <a:rPr lang="ru-RU" sz="1400" spc="-10" dirty="0">
                <a:latin typeface="Arial"/>
                <a:cs typeface="Arial"/>
              </a:rPr>
              <a:t>Выполнение пробной экзаменационной работы </a:t>
            </a:r>
            <a:br>
              <a:rPr lang="ru-RU" sz="1400" spc="-10" dirty="0">
                <a:latin typeface="Arial"/>
                <a:cs typeface="Arial"/>
              </a:rPr>
            </a:br>
            <a:r>
              <a:rPr lang="ru-RU" sz="1400" spc="-10" dirty="0">
                <a:latin typeface="Arial"/>
                <a:cs typeface="Arial"/>
              </a:rPr>
              <a:t>ЕГЭ-2023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BC1278-7567-462D-B640-B14F0C362816}"/>
              </a:ext>
            </a:extLst>
          </p:cNvPr>
          <p:cNvSpPr txBox="1"/>
          <p:nvPr/>
        </p:nvSpPr>
        <p:spPr>
          <a:xfrm>
            <a:off x="3730890" y="2966538"/>
            <a:ext cx="42675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910">
              <a:lnSpc>
                <a:spcPct val="100000"/>
              </a:lnSpc>
            </a:pPr>
            <a:r>
              <a:rPr lang="ru-RU" sz="1400" spc="-10" dirty="0">
                <a:latin typeface="Arial"/>
                <a:cs typeface="Arial"/>
              </a:rPr>
              <a:t>Возможность учиться в удобное Вам время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7739424-755B-AF7A-6D64-6A39D30B9757}"/>
              </a:ext>
            </a:extLst>
          </p:cNvPr>
          <p:cNvSpPr txBox="1"/>
          <p:nvPr/>
        </p:nvSpPr>
        <p:spPr>
          <a:xfrm>
            <a:off x="3093517" y="2359923"/>
            <a:ext cx="573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115">
              <a:spcBef>
                <a:spcPts val="55"/>
              </a:spcBef>
            </a:pPr>
            <a:r>
              <a:rPr lang="ru-RU" sz="1400" spc="-10" dirty="0">
                <a:latin typeface="Arial"/>
                <a:cs typeface="Arial"/>
              </a:rPr>
              <a:t>Самостоятельная работа на онлайн-платформе</a:t>
            </a:r>
            <a:br>
              <a:rPr lang="ru-RU" sz="1400" spc="-10" dirty="0">
                <a:latin typeface="Arial"/>
                <a:cs typeface="Arial"/>
              </a:rPr>
            </a:br>
            <a:r>
              <a:rPr lang="ru-RU" sz="1400" spc="-10" dirty="0">
                <a:latin typeface="Arial"/>
                <a:cs typeface="Arial"/>
              </a:rPr>
              <a:t>с обучающим мультимедийным контентом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7815F1-D6EC-16E1-4BC4-89DFCEE8B592}"/>
              </a:ext>
            </a:extLst>
          </p:cNvPr>
          <p:cNvSpPr txBox="1"/>
          <p:nvPr/>
        </p:nvSpPr>
        <p:spPr>
          <a:xfrm>
            <a:off x="2496457" y="1752446"/>
            <a:ext cx="6212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115">
              <a:lnSpc>
                <a:spcPct val="100000"/>
              </a:lnSpc>
            </a:pPr>
            <a:r>
              <a:rPr lang="ru-RU" sz="1400" spc="-10" dirty="0">
                <a:latin typeface="Arial"/>
                <a:cs typeface="Arial"/>
              </a:rPr>
              <a:t>В основе обучения — теоретические и практические материалы, созданные под руководством разработчиков КИМ ГИА 2023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B1AF90-859C-2C7C-6C8A-05967F5CF6E7}"/>
              </a:ext>
            </a:extLst>
          </p:cNvPr>
          <p:cNvSpPr txBox="1"/>
          <p:nvPr/>
        </p:nvSpPr>
        <p:spPr>
          <a:xfrm>
            <a:off x="1856074" y="1335688"/>
            <a:ext cx="7360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115"/>
            <a:r>
              <a:rPr lang="ru-RU" sz="1400" spc="-10" dirty="0">
                <a:latin typeface="Arial"/>
                <a:cs typeface="Arial"/>
              </a:rPr>
              <a:t>Авторы курсов — разработчики экзаменационных КИМ ГИА 2023</a:t>
            </a:r>
            <a:endParaRPr lang="ru-RU" sz="1000" spc="-10" dirty="0">
              <a:latin typeface="Arial"/>
              <a:cs typeface="Arial"/>
            </a:endParaRPr>
          </a:p>
        </p:txBody>
      </p:sp>
      <p:sp>
        <p:nvSpPr>
          <p:cNvPr id="87" name="Заголовок 4">
            <a:extLst>
              <a:ext uri="{FF2B5EF4-FFF2-40B4-BE49-F238E27FC236}">
                <a16:creationId xmlns:a16="http://schemas.microsoft.com/office/drawing/2014/main" id="{7B933DCD-614B-4896-8311-673789426926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415925">
              <a:lnSpc>
                <a:spcPct val="100000"/>
              </a:lnSpc>
              <a:spcBef>
                <a:spcPts val="100"/>
              </a:spcBef>
            </a:pPr>
            <a:r>
              <a:rPr lang="ru-RU" spc="-35" dirty="0">
                <a:solidFill>
                  <a:srgbClr val="FFFFFF"/>
                </a:solidFill>
              </a:rPr>
              <a:t>ПОЧЕМУ НУЖНО УЧИТЬСЯ С НАМИ?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13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155963" y="748970"/>
            <a:ext cx="4830749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spc="-10" dirty="0">
                <a:latin typeface="Arial"/>
                <a:cs typeface="Arial"/>
              </a:rPr>
              <a:t>ЕГЭ 2023.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 Русский язык. </a:t>
            </a:r>
            <a:r>
              <a:rPr lang="ru-RU" sz="1200" b="1" spc="-10" dirty="0">
                <a:latin typeface="Arial"/>
                <a:cs typeface="Arial"/>
              </a:rPr>
              <a:t>25 уроков с экспертом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98579" y="1840613"/>
            <a:ext cx="2165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3659" y="2618653"/>
            <a:ext cx="3117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5828" y="3405609"/>
            <a:ext cx="3498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0748" y="4192564"/>
            <a:ext cx="2546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7195" y="1270757"/>
            <a:ext cx="4830749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spc="-5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Математика. </a:t>
            </a:r>
            <a:r>
              <a:rPr lang="ru-RU" sz="1200" b="1" spc="-10" dirty="0">
                <a:latin typeface="Arial"/>
                <a:cs typeface="Arial"/>
              </a:rPr>
              <a:t>36 уроков с экспертом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55963" y="1801445"/>
            <a:ext cx="4830749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Физика. </a:t>
            </a:r>
            <a:r>
              <a:rPr lang="ru-RU" sz="1200" b="1" spc="-10" dirty="0">
                <a:latin typeface="Arial"/>
                <a:cs typeface="Arial"/>
              </a:rPr>
              <a:t>36 уроков с экспертом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63913" y="2325970"/>
            <a:ext cx="4830749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История. </a:t>
            </a:r>
            <a:r>
              <a:rPr lang="ru-RU" sz="1200" b="1" spc="-10" dirty="0">
                <a:latin typeface="Arial"/>
                <a:cs typeface="Arial"/>
              </a:rPr>
              <a:t>36 уроков с экспертом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56625" y="2792045"/>
            <a:ext cx="4830749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Обществознание.</a:t>
            </a:r>
            <a:r>
              <a:rPr lang="ru-RU" sz="1200" b="1" spc="-10" dirty="0">
                <a:latin typeface="Arial"/>
                <a:cs typeface="Arial"/>
              </a:rPr>
              <a:t> 36 уроков с экспертом</a:t>
            </a: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CC613AA2-156A-5040-B4BA-CB40C203F435}"/>
              </a:ext>
            </a:extLst>
          </p:cNvPr>
          <p:cNvSpPr txBox="1"/>
          <p:nvPr/>
        </p:nvSpPr>
        <p:spPr>
          <a:xfrm>
            <a:off x="2155962" y="3284775"/>
            <a:ext cx="4830749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spc="-10" dirty="0">
                <a:latin typeface="Arial"/>
                <a:cs typeface="Arial"/>
              </a:rPr>
              <a:t>ЕГЭ 2023.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 Биология. </a:t>
            </a:r>
            <a:r>
              <a:rPr lang="ru-RU" sz="1200" b="1" spc="-10" dirty="0">
                <a:latin typeface="Arial"/>
                <a:cs typeface="Arial"/>
              </a:rPr>
              <a:t>36 уроков с экспертом</a:t>
            </a: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A58BA2D-1B59-E7C6-B561-9BE86DA49143}"/>
              </a:ext>
            </a:extLst>
          </p:cNvPr>
          <p:cNvSpPr txBox="1"/>
          <p:nvPr/>
        </p:nvSpPr>
        <p:spPr>
          <a:xfrm>
            <a:off x="2155963" y="3786986"/>
            <a:ext cx="4830749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spc="-10" dirty="0">
                <a:latin typeface="Arial"/>
                <a:cs typeface="Arial"/>
              </a:rPr>
              <a:t>ЕГЭ 2023.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 Химия. </a:t>
            </a:r>
            <a:r>
              <a:rPr lang="ru-RU" sz="1200" b="1" spc="-10" dirty="0">
                <a:latin typeface="Arial"/>
                <a:cs typeface="Arial"/>
              </a:rPr>
              <a:t>36 уроков с экспертом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FC7736F4-75B7-E2E4-8B9F-6D0A14F3A792}"/>
              </a:ext>
            </a:extLst>
          </p:cNvPr>
          <p:cNvSpPr txBox="1"/>
          <p:nvPr/>
        </p:nvSpPr>
        <p:spPr>
          <a:xfrm>
            <a:off x="2163913" y="4332178"/>
            <a:ext cx="4830749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spc="-10" dirty="0">
                <a:latin typeface="Arial"/>
                <a:cs typeface="Arial"/>
              </a:rPr>
              <a:t>ЕГЭ 2023.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 Информатика. </a:t>
            </a:r>
            <a:r>
              <a:rPr lang="ru-RU" sz="1200" b="1" spc="-10" dirty="0">
                <a:latin typeface="Arial"/>
                <a:cs typeface="Arial"/>
              </a:rPr>
              <a:t>36 уроков с экспертом</a:t>
            </a: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929C3D6E-F126-81A6-DBD1-C16EAE4DEB33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85217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415925">
              <a:lnSpc>
                <a:spcPct val="100000"/>
              </a:lnSpc>
              <a:spcBef>
                <a:spcPts val="100"/>
              </a:spcBef>
            </a:pPr>
            <a:r>
              <a:rPr lang="ru-RU" spc="-35" dirty="0">
                <a:solidFill>
                  <a:srgbClr val="FFFFFF"/>
                </a:solidFill>
              </a:rPr>
              <a:t>ОБРАЗОВАТЕЛЬНЫЕ ПРОГРАММЫ ДЛЯ ШКОЛЬНИКОВ. ПЕРЕЧЕНЬ КУРСОВ</a:t>
            </a:r>
            <a:endParaRPr lang="ru-RU" dirty="0"/>
          </a:p>
        </p:txBody>
      </p:sp>
      <p:sp>
        <p:nvSpPr>
          <p:cNvPr id="4" name="Треугольник 3">
            <a:extLst>
              <a:ext uri="{FF2B5EF4-FFF2-40B4-BE49-F238E27FC236}">
                <a16:creationId xmlns:a16="http://schemas.microsoft.com/office/drawing/2014/main" id="{A4D86533-EE7D-3791-0C64-060B4BEF4928}"/>
              </a:ext>
            </a:extLst>
          </p:cNvPr>
          <p:cNvSpPr/>
          <p:nvPr/>
        </p:nvSpPr>
        <p:spPr>
          <a:xfrm rot="5400000">
            <a:off x="2038748" y="881942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6" name="Треугольник 5">
            <a:extLst>
              <a:ext uri="{FF2B5EF4-FFF2-40B4-BE49-F238E27FC236}">
                <a16:creationId xmlns:a16="http://schemas.microsoft.com/office/drawing/2014/main" id="{3B882FD3-B176-DFAD-ADE7-88ADB8A9C0BF}"/>
              </a:ext>
            </a:extLst>
          </p:cNvPr>
          <p:cNvSpPr/>
          <p:nvPr/>
        </p:nvSpPr>
        <p:spPr>
          <a:xfrm rot="5400000">
            <a:off x="2038748" y="1380706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A21E2B67-F38F-84F5-0913-696D94FD8624}"/>
              </a:ext>
            </a:extLst>
          </p:cNvPr>
          <p:cNvSpPr/>
          <p:nvPr/>
        </p:nvSpPr>
        <p:spPr>
          <a:xfrm rot="5400000">
            <a:off x="2038748" y="1913540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0" name="Треугольник 19">
            <a:extLst>
              <a:ext uri="{FF2B5EF4-FFF2-40B4-BE49-F238E27FC236}">
                <a16:creationId xmlns:a16="http://schemas.microsoft.com/office/drawing/2014/main" id="{7C62BEC5-4EBF-AD08-3D65-C560A8B1836A}"/>
              </a:ext>
            </a:extLst>
          </p:cNvPr>
          <p:cNvSpPr/>
          <p:nvPr/>
        </p:nvSpPr>
        <p:spPr>
          <a:xfrm rot="5400000">
            <a:off x="2038748" y="2440584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1" name="Треугольник 20">
            <a:extLst>
              <a:ext uri="{FF2B5EF4-FFF2-40B4-BE49-F238E27FC236}">
                <a16:creationId xmlns:a16="http://schemas.microsoft.com/office/drawing/2014/main" id="{38B57A73-BBBE-40B8-B022-9A7283F96113}"/>
              </a:ext>
            </a:extLst>
          </p:cNvPr>
          <p:cNvSpPr/>
          <p:nvPr/>
        </p:nvSpPr>
        <p:spPr>
          <a:xfrm rot="5400000">
            <a:off x="2038748" y="2906774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2" name="Треугольник 21">
            <a:extLst>
              <a:ext uri="{FF2B5EF4-FFF2-40B4-BE49-F238E27FC236}">
                <a16:creationId xmlns:a16="http://schemas.microsoft.com/office/drawing/2014/main" id="{9772583B-76A1-D4C9-F14F-4B5E4A63EC58}"/>
              </a:ext>
            </a:extLst>
          </p:cNvPr>
          <p:cNvSpPr/>
          <p:nvPr/>
        </p:nvSpPr>
        <p:spPr>
          <a:xfrm rot="5400000">
            <a:off x="2038748" y="3392394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3" name="Треугольник 22">
            <a:extLst>
              <a:ext uri="{FF2B5EF4-FFF2-40B4-BE49-F238E27FC236}">
                <a16:creationId xmlns:a16="http://schemas.microsoft.com/office/drawing/2014/main" id="{E2959072-9278-1ADA-1C8A-056A6F0589F3}"/>
              </a:ext>
            </a:extLst>
          </p:cNvPr>
          <p:cNvSpPr/>
          <p:nvPr/>
        </p:nvSpPr>
        <p:spPr>
          <a:xfrm rot="5400000">
            <a:off x="2038748" y="3901929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4" name="Треугольник 23">
            <a:extLst>
              <a:ext uri="{FF2B5EF4-FFF2-40B4-BE49-F238E27FC236}">
                <a16:creationId xmlns:a16="http://schemas.microsoft.com/office/drawing/2014/main" id="{AD1D894C-6FA6-7899-8E59-59D913ED6557}"/>
              </a:ext>
            </a:extLst>
          </p:cNvPr>
          <p:cNvSpPr/>
          <p:nvPr/>
        </p:nvSpPr>
        <p:spPr>
          <a:xfrm rot="5400000">
            <a:off x="2038748" y="4442574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FEF4A591-FC97-15B0-97D6-9BCC4E9BA742}"/>
              </a:ext>
            </a:extLst>
          </p:cNvPr>
          <p:cNvSpPr/>
          <p:nvPr/>
        </p:nvSpPr>
        <p:spPr>
          <a:xfrm>
            <a:off x="304799" y="3413815"/>
            <a:ext cx="1886709" cy="1139135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CC86EB2A-0537-24F8-5194-9ED02C7093F5}"/>
              </a:ext>
            </a:extLst>
          </p:cNvPr>
          <p:cNvSpPr/>
          <p:nvPr/>
        </p:nvSpPr>
        <p:spPr>
          <a:xfrm flipH="1">
            <a:off x="6947239" y="3413815"/>
            <a:ext cx="1886709" cy="1139135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A2830A7-E020-0E43-B58E-8E31D0FEFE3A}"/>
              </a:ext>
            </a:extLst>
          </p:cNvPr>
          <p:cNvSpPr txBox="1">
            <a:spLocks/>
          </p:cNvSpPr>
          <p:nvPr/>
        </p:nvSpPr>
        <p:spPr>
          <a:xfrm>
            <a:off x="228600" y="2190750"/>
            <a:ext cx="4876800" cy="50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ct val="107200"/>
              </a:lnSpc>
            </a:pPr>
            <a:endParaRPr lang="ru-RU" sz="3200" kern="0" spc="-25" dirty="0"/>
          </a:p>
        </p:txBody>
      </p:sp>
      <p:sp>
        <p:nvSpPr>
          <p:cNvPr id="11" name="object 8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0" y="576008"/>
                </a:moveTo>
                <a:lnTo>
                  <a:pt x="9144000" y="576008"/>
                </a:lnTo>
                <a:lnTo>
                  <a:pt x="9144000" y="0"/>
                </a:lnTo>
                <a:lnTo>
                  <a:pt x="0" y="0"/>
                </a:lnTo>
                <a:lnTo>
                  <a:pt x="0" y="576008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5" b="7363"/>
          <a:stretch/>
        </p:blipFill>
        <p:spPr>
          <a:xfrm>
            <a:off x="571500" y="819150"/>
            <a:ext cx="8001000" cy="3733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52" y="1340465"/>
            <a:ext cx="440448" cy="4309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36" y="2022434"/>
            <a:ext cx="440448" cy="4309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84136"/>
            <a:ext cx="440448" cy="4060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379168" y="2907997"/>
            <a:ext cx="237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5498" y="1820183"/>
            <a:ext cx="20898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каждого модуля – проверочная самостоятельная </a:t>
            </a:r>
            <a:b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02632" y="1789005"/>
            <a:ext cx="2379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итогам курса – самостоятельная пробная экзаменационная </a:t>
            </a:r>
            <a:b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 </a:t>
            </a:r>
          </a:p>
        </p:txBody>
      </p:sp>
      <p:sp>
        <p:nvSpPr>
          <p:cNvPr id="32" name="文本框 113"/>
          <p:cNvSpPr txBox="1"/>
          <p:nvPr/>
        </p:nvSpPr>
        <p:spPr>
          <a:xfrm>
            <a:off x="3162300" y="812579"/>
            <a:ext cx="2819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Экзаменационная работа </a:t>
            </a:r>
            <a:br>
              <a:rPr lang="en-US" sz="1000" b="1" dirty="0">
                <a:solidFill>
                  <a:srgbClr val="00498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контрольно-измерительным материалам, соответствующим </a:t>
            </a:r>
            <a:b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демоверсии ЕГЭ</a:t>
            </a:r>
          </a:p>
        </p:txBody>
      </p:sp>
      <p:sp>
        <p:nvSpPr>
          <p:cNvPr id="33" name="文本框 113"/>
          <p:cNvSpPr txBox="1"/>
          <p:nvPr/>
        </p:nvSpPr>
        <p:spPr>
          <a:xfrm>
            <a:off x="578375" y="3261277"/>
            <a:ext cx="16002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25"/>
              </a:lnSpc>
            </a:pP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самостоятельной работы обсуждаются с учителем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19400" y="2595065"/>
            <a:ext cx="3505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Пробная экзаменационная работа ЕГЭ загружается в онлайн-кабинет ученика в день </a:t>
            </a:r>
            <a:b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ее выполнения и пишется учеником </a:t>
            </a:r>
            <a:b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бумажных бланках черной </a:t>
            </a:r>
            <a:b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гелевой ручкой</a:t>
            </a:r>
          </a:p>
        </p:txBody>
      </p:sp>
      <p:sp>
        <p:nvSpPr>
          <p:cNvPr id="35" name="文本框 113"/>
          <p:cNvSpPr txBox="1"/>
          <p:nvPr/>
        </p:nvSpPr>
        <p:spPr>
          <a:xfrm>
            <a:off x="6912298" y="3261277"/>
            <a:ext cx="16002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5"/>
              </a:lnSpc>
            </a:pP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Фото (скан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выполненной работы направляется экспертам</a:t>
            </a: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850BDF29-6AF4-D4B6-18C8-30117361227A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415925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ОСОБЕННОСТИ ОНЛАЙН-КУРСОВ ДЛЯ ШКОЛЬНИКОВ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1FE71E-81F0-9BEF-B70B-F11359AFF80B}"/>
              </a:ext>
            </a:extLst>
          </p:cNvPr>
          <p:cNvSpPr/>
          <p:nvPr/>
        </p:nvSpPr>
        <p:spPr>
          <a:xfrm>
            <a:off x="1676400" y="1504950"/>
            <a:ext cx="6172200" cy="27116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object 8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0" y="576008"/>
                </a:moveTo>
                <a:lnTo>
                  <a:pt x="9144000" y="576008"/>
                </a:lnTo>
                <a:lnTo>
                  <a:pt x="9144000" y="0"/>
                </a:lnTo>
                <a:lnTo>
                  <a:pt x="0" y="0"/>
                </a:lnTo>
                <a:lnTo>
                  <a:pt x="0" y="576008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文本框 113"/>
          <p:cNvSpPr txBox="1"/>
          <p:nvPr/>
        </p:nvSpPr>
        <p:spPr>
          <a:xfrm>
            <a:off x="1423531" y="1119402"/>
            <a:ext cx="73914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25"/>
              </a:lnSpc>
            </a:pPr>
            <a:r>
              <a:rPr lang="ru-RU" sz="2000" b="1" dirty="0">
                <a:solidFill>
                  <a:srgbClr val="004981"/>
                </a:solidFill>
                <a:latin typeface="Arial" pitchFamily="34" charset="0"/>
                <a:cs typeface="Arial" pitchFamily="34" charset="0"/>
              </a:rPr>
              <a:t>ИТОГИ ПРОВЕРКИ:</a:t>
            </a: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A14608C1-AAC5-3BC4-5E86-3423281A21CC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415925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ОСОБЕННОСТИ ОНЛАЙН-КУРСОВ ДЛЯ ШКОЛЬНИКОВ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AD0CB-267C-97C7-404B-68ED601F33FC}"/>
              </a:ext>
            </a:extLst>
          </p:cNvPr>
          <p:cNvSpPr txBox="1"/>
          <p:nvPr/>
        </p:nvSpPr>
        <p:spPr>
          <a:xfrm>
            <a:off x="1442661" y="1375947"/>
            <a:ext cx="6277808" cy="2711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88000" tIns="180000" rIns="540000" bIns="324000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004981"/>
              </a:buClr>
              <a:buFont typeface="Wingdings" pitchFamily="2" charset="2"/>
              <a:buChar char="§"/>
            </a:pPr>
            <a:r>
              <a:rPr lang="ru-RU" sz="1800" b="0" dirty="0">
                <a:latin typeface="Arial" pitchFamily="34" charset="0"/>
                <a:ea typeface="Calibri"/>
                <a:cs typeface="Arial" pitchFamily="34" charset="0"/>
              </a:rPr>
              <a:t>информация о полученных баллах загружается </a:t>
            </a:r>
            <a:br>
              <a:rPr lang="ru-RU" sz="1800" b="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800" b="0" dirty="0">
                <a:latin typeface="Arial" pitchFamily="34" charset="0"/>
                <a:ea typeface="Calibri"/>
                <a:cs typeface="Arial" pitchFamily="34" charset="0"/>
              </a:rPr>
              <a:t>в личный кабинет ученика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004981"/>
              </a:buClr>
              <a:buFont typeface="Wingdings" pitchFamily="2" charset="2"/>
              <a:buChar char="§"/>
            </a:pPr>
            <a:r>
              <a:rPr lang="ru-RU" sz="1800" b="0" dirty="0">
                <a:latin typeface="Arial" pitchFamily="34" charset="0"/>
                <a:ea typeface="Calibri"/>
                <a:cs typeface="Arial" pitchFamily="34" charset="0"/>
              </a:rPr>
              <a:t>по результатам экзаменационной работы каждый ученик получает индивидуальные рекомендации от эксперта и методиста курса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004981"/>
              </a:buClr>
              <a:buFont typeface="Wingdings" pitchFamily="2" charset="2"/>
              <a:buChar char="§"/>
            </a:pPr>
            <a:r>
              <a:rPr lang="ru-RU" sz="1800" b="0" dirty="0">
                <a:latin typeface="Arial" pitchFamily="34" charset="0"/>
                <a:ea typeface="Calibri"/>
                <a:cs typeface="Arial" pitchFamily="34" charset="0"/>
              </a:rPr>
              <a:t>ученик принимает участие в вебинаре, посвященном разбору типичных ошибок</a:t>
            </a: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EB0FC751-3655-2B15-B5AD-E42E97EEA424}"/>
              </a:ext>
            </a:extLst>
          </p:cNvPr>
          <p:cNvSpPr/>
          <p:nvPr/>
        </p:nvSpPr>
        <p:spPr>
          <a:xfrm flipH="1">
            <a:off x="5961891" y="3077456"/>
            <a:ext cx="1886709" cy="1139135"/>
          </a:xfrm>
          <a:prstGeom prst="rtTriangle">
            <a:avLst/>
          </a:prstGeom>
          <a:solidFill>
            <a:schemeClr val="bg1">
              <a:lumMod val="95000"/>
              <a:alpha val="395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9FBCDB9-D35E-B744-B606-F5F6B9018B9B}"/>
              </a:ext>
            </a:extLst>
          </p:cNvPr>
          <p:cNvSpPr txBox="1">
            <a:spLocks/>
          </p:cNvSpPr>
          <p:nvPr/>
        </p:nvSpPr>
        <p:spPr>
          <a:xfrm>
            <a:off x="228600" y="895350"/>
            <a:ext cx="8686800" cy="233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82550">
              <a:lnSpc>
                <a:spcPct val="107200"/>
              </a:lnSpc>
              <a:spcBef>
                <a:spcPts val="100"/>
              </a:spcBef>
            </a:pPr>
            <a:endParaRPr lang="ru-RU" kern="0" spc="-20" dirty="0">
              <a:latin typeface="+mj-lt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A2830A7-E020-0E43-B58E-8E31D0FEFE3A}"/>
              </a:ext>
            </a:extLst>
          </p:cNvPr>
          <p:cNvSpPr txBox="1">
            <a:spLocks noChangeAspect="1"/>
          </p:cNvSpPr>
          <p:nvPr/>
        </p:nvSpPr>
        <p:spPr>
          <a:xfrm>
            <a:off x="205409" y="1200150"/>
            <a:ext cx="4495800" cy="251736"/>
          </a:xfrm>
          <a:prstGeom prst="rect">
            <a:avLst/>
          </a:prstGeom>
        </p:spPr>
        <p:txBody>
          <a:bodyPr vert="horz" wrap="square" lIns="0" tIns="0" rIns="36000" bIns="0" spcCol="7200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ct val="107200"/>
              </a:lnSpc>
            </a:pPr>
            <a:endParaRPr lang="ru-RU" sz="1600" kern="0" spc="-25" dirty="0">
              <a:latin typeface="+mj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FE70BDF-34F8-213A-FB3D-94C11C2637C1}"/>
              </a:ext>
            </a:extLst>
          </p:cNvPr>
          <p:cNvGrpSpPr/>
          <p:nvPr/>
        </p:nvGrpSpPr>
        <p:grpSpPr>
          <a:xfrm>
            <a:off x="304800" y="4739939"/>
            <a:ext cx="8596721" cy="299254"/>
            <a:chOff x="304800" y="4739939"/>
            <a:chExt cx="8596721" cy="2992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B7BC12-2F72-F101-8761-EBBBA997889C}"/>
                </a:ext>
              </a:extLst>
            </p:cNvPr>
            <p:cNvSpPr txBox="1"/>
            <p:nvPr/>
          </p:nvSpPr>
          <p:spPr>
            <a:xfrm>
              <a:off x="5548721" y="4823749"/>
              <a:ext cx="3352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>
                  <a:solidFill>
                    <a:srgbClr val="002060"/>
                  </a:solidFill>
                </a:rPr>
                <a:t>ФЕДЕРАЛЬНАЯ ПРОГРАММА </a:t>
              </a:r>
              <a:r>
                <a:rPr lang="en-US" sz="800" dirty="0">
                  <a:solidFill>
                    <a:srgbClr val="C00000"/>
                  </a:solidFill>
                </a:rPr>
                <a:t>«</a:t>
              </a:r>
              <a:r>
                <a:rPr lang="ru-RU" sz="800" dirty="0">
                  <a:solidFill>
                    <a:srgbClr val="C00000"/>
                  </a:solidFill>
                </a:rPr>
                <a:t>ЕГЭ — СТАРТ В БУДУЮЩЕЕ</a:t>
              </a:r>
              <a:r>
                <a:rPr lang="en-US" sz="800" dirty="0">
                  <a:solidFill>
                    <a:srgbClr val="C00000"/>
                  </a:solidFill>
                </a:rPr>
                <a:t>»</a:t>
              </a:r>
              <a:endParaRPr lang="ru-RU" sz="800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02859AC9-59F3-D9D2-07BC-1F7094D1C734}"/>
                </a:ext>
              </a:extLst>
            </p:cNvPr>
            <p:cNvCxnSpPr/>
            <p:nvPr/>
          </p:nvCxnSpPr>
          <p:spPr>
            <a:xfrm>
              <a:off x="304800" y="4739939"/>
              <a:ext cx="8521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601CE2-83C9-4A4F-AA5D-B4CD671E9048}"/>
              </a:ext>
            </a:extLst>
          </p:cNvPr>
          <p:cNvSpPr/>
          <p:nvPr/>
        </p:nvSpPr>
        <p:spPr>
          <a:xfrm>
            <a:off x="228600" y="666750"/>
            <a:ext cx="8610600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4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предусматривает комплексное взаимодействие со школами, включающее:</a:t>
            </a:r>
          </a:p>
          <a:p>
            <a:pPr indent="449580" algn="just"/>
            <a:r>
              <a:rPr lang="ru-RU" sz="14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 непрерывный мониторинг </a:t>
            </a:r>
            <a:r>
              <a:rPr lang="ru-RU" sz="14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программы с использованием единой информационной платформы на уровне региональных и муниципальных органов управления образованием, на уровне руководителя образовательной организации;</a:t>
            </a:r>
          </a:p>
          <a:p>
            <a:pPr indent="449580" algn="just"/>
            <a:r>
              <a:rPr lang="ru-RU" sz="14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компетентности учителей основной и старшей школы </a:t>
            </a:r>
            <a:r>
              <a:rPr lang="ru-RU" sz="14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реализации программ дополнительного профессионального образования, разработанных экспертами — разработчиками КИМ ЕГЭ 2023;</a:t>
            </a:r>
          </a:p>
          <a:p>
            <a:pPr indent="449580" algn="just"/>
            <a:r>
              <a:rPr lang="ru-RU" sz="14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повышение качества образовательного процесса </a:t>
            </a:r>
            <a:r>
              <a:rPr lang="ru-RU" sz="14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использования сертифицированных учебных материалов с учетом особенностей содержания КИМ ЕГЭ 2023;</a:t>
            </a:r>
          </a:p>
          <a:p>
            <a:pPr indent="449580" algn="just"/>
            <a:r>
              <a:rPr lang="ru-RU" sz="14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регулярную диагностику текущего уровня готовности </a:t>
            </a:r>
            <a:r>
              <a:rPr lang="ru-RU" sz="14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к выполнению государственной итоговой аттестации в форме единого государственного экзамена в 2023 году </a:t>
            </a:r>
            <a:br>
              <a:rPr lang="ru-RU" sz="14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сертифицированных Федеральным институтом педагогических измерений (ФИПИ) контрольных измерительных материалов;</a:t>
            </a:r>
          </a:p>
          <a:p>
            <a:pPr indent="449580" algn="just"/>
            <a:r>
              <a:rPr lang="ru-RU" sz="14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повышение образовательных результатов учащихся</a:t>
            </a:r>
            <a:r>
              <a:rPr lang="ru-RU" sz="14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счет реализации программ дополнительного образования детей по выбранным предметам ЕГЭ 2023 с использованием учебных материалов, разработанных при участии экспертов.</a:t>
            </a:r>
            <a:endParaRPr lang="ru-RU" sz="145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91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9FBCDB9-D35E-B744-B606-F5F6B9018B9B}"/>
              </a:ext>
            </a:extLst>
          </p:cNvPr>
          <p:cNvSpPr txBox="1">
            <a:spLocks/>
          </p:cNvSpPr>
          <p:nvPr/>
        </p:nvSpPr>
        <p:spPr>
          <a:xfrm>
            <a:off x="228600" y="895350"/>
            <a:ext cx="4495800" cy="22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82550">
              <a:lnSpc>
                <a:spcPct val="107200"/>
              </a:lnSpc>
              <a:spcBef>
                <a:spcPts val="100"/>
              </a:spcBef>
            </a:pPr>
            <a:endParaRPr lang="ru-RU" kern="0" spc="-2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A2830A7-E020-0E43-B58E-8E31D0FEFE3A}"/>
              </a:ext>
            </a:extLst>
          </p:cNvPr>
          <p:cNvSpPr txBox="1">
            <a:spLocks/>
          </p:cNvSpPr>
          <p:nvPr/>
        </p:nvSpPr>
        <p:spPr>
          <a:xfrm>
            <a:off x="228600" y="2190750"/>
            <a:ext cx="8305800" cy="539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ct val="107200"/>
              </a:lnSpc>
            </a:pPr>
            <a:endParaRPr lang="ru-RU" sz="3200" kern="0" spc="-25" dirty="0"/>
          </a:p>
        </p:txBody>
      </p:sp>
      <p:sp>
        <p:nvSpPr>
          <p:cNvPr id="11" name="object 8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0" y="576008"/>
                </a:moveTo>
                <a:lnTo>
                  <a:pt x="9144000" y="576008"/>
                </a:lnTo>
                <a:lnTo>
                  <a:pt x="9144000" y="0"/>
                </a:lnTo>
                <a:lnTo>
                  <a:pt x="0" y="0"/>
                </a:lnTo>
                <a:lnTo>
                  <a:pt x="0" y="576008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79168" y="2907997"/>
            <a:ext cx="237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47800" y="2114550"/>
            <a:ext cx="20898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каждого модуля – проверочная самостоятельная работа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96000" y="2114550"/>
            <a:ext cx="23795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итогам курса – самостоятельная пробная экзаменационная работа </a:t>
            </a:r>
          </a:p>
        </p:txBody>
      </p:sp>
      <p:sp>
        <p:nvSpPr>
          <p:cNvPr id="32" name="文本框 113"/>
          <p:cNvSpPr txBox="1"/>
          <p:nvPr/>
        </p:nvSpPr>
        <p:spPr>
          <a:xfrm>
            <a:off x="228600" y="1123950"/>
            <a:ext cx="84582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25"/>
              </a:lnSpc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125"/>
              </a:lnSpc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76600" y="2647950"/>
            <a:ext cx="2971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Пробная экзаменационная работа ЕГЭ загружается в онлайн-кабинет ученика в день ее выполнения и пишется учеником на бумажных бланках черной гелевой ручкой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73878"/>
              </p:ext>
            </p:extLst>
          </p:nvPr>
        </p:nvGraphicFramePr>
        <p:xfrm>
          <a:off x="434569" y="931996"/>
          <a:ext cx="8382000" cy="3565436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4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  <a:t>САМОСТОЯТЕЛЬНОЕ </a:t>
                      </a:r>
                      <a:b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ОБУЧЕНИЕ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498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  <a:t>ГРУППОВОЕ ОБУЧЕНИЕ </a:t>
                      </a:r>
                      <a:b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  <a:t>СО СВОИМ ПРЕПОДАВАТЕЛЕМ </a:t>
                      </a:r>
                      <a:b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  <a:t>(учителем класса, репетитором)</a:t>
                      </a:r>
                      <a:endParaRPr lang="ru-RU" sz="1200" dirty="0">
                        <a:solidFill>
                          <a:srgbClr val="00498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ОБУЧЕНИЕ В МИНИ-ГРУППЕ </a:t>
                      </a:r>
                      <a:b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  <a:t>С УЧИТЕЛЕМ НИКО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0">
                <a:tc>
                  <a:txBody>
                    <a:bodyPr/>
                    <a:lstStyle/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дистанционная форма обучения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самостоятельное освоение учебного материала на образовательной платформе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выбор индивидуальной скорости прохождения курса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очная форма обучения </a:t>
                      </a:r>
                      <a:b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с использованием ДОТ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модель обучения </a:t>
                      </a:r>
                      <a:r>
                        <a:rPr lang="ru-RU" sz="1100" b="1" dirty="0">
                          <a:solidFill>
                            <a:srgbClr val="004981"/>
                          </a:solidFill>
                          <a:latin typeface="Arial"/>
                          <a:ea typeface="Calibri"/>
                          <a:cs typeface="Times New Roman"/>
                        </a:rPr>
                        <a:t>«перевернутый класс»:</a:t>
                      </a: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 самостоятельное изучение материала с использованием мультимедийного контента, практическое закрепление навыков в ходе групповой работы с учителем в виртуальном классе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экспертное сопровождение и методическая поддержка НИКО на всех этапах обучения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очная форма обучения с использованием ДОТ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освоение учебного материала под руководством опытных преподавателей НИКО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разбор ошибок, допущенных при выполнении заданий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индивидуальные образовательные маршруты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00" lvl="0" indent="-234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4981"/>
                        </a:buClr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экспертное сопровождение и методическая поддержка НИКО </a:t>
                      </a:r>
                      <a:b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на всех этапах обучения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28B4B5AC-ABDB-6456-EF5E-EBEB95AA46CA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415925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ФОРМЫ ОБУЧЕНИЯ НА ОНЛАЙН-КУРСАХ ДЛЯ ШКОЛЬНИКОВ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86F58F9-9D1D-55D7-2272-D1EC8E1B1B2D}"/>
              </a:ext>
            </a:extLst>
          </p:cNvPr>
          <p:cNvGrpSpPr/>
          <p:nvPr/>
        </p:nvGrpSpPr>
        <p:grpSpPr>
          <a:xfrm>
            <a:off x="3264325" y="971550"/>
            <a:ext cx="2615350" cy="3356906"/>
            <a:chOff x="-2008088" y="760011"/>
            <a:chExt cx="2615350" cy="3356906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61BC013-DA0D-E036-60BE-8109C4E4A57A}"/>
                </a:ext>
              </a:extLst>
            </p:cNvPr>
            <p:cNvSpPr/>
            <p:nvPr/>
          </p:nvSpPr>
          <p:spPr>
            <a:xfrm>
              <a:off x="-2008088" y="760011"/>
              <a:ext cx="2615350" cy="33569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70B76426-2C69-FE5D-EE26-EDF50030ED5F}"/>
                </a:ext>
              </a:extLst>
            </p:cNvPr>
            <p:cNvGrpSpPr/>
            <p:nvPr/>
          </p:nvGrpSpPr>
          <p:grpSpPr>
            <a:xfrm>
              <a:off x="-1919613" y="876364"/>
              <a:ext cx="2438400" cy="3124200"/>
              <a:chOff x="4486365" y="1473465"/>
              <a:chExt cx="2438400" cy="3124200"/>
            </a:xfrm>
          </p:grpSpPr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518C3365-F5EA-EE8B-4B58-4A349195D88C}"/>
                  </a:ext>
                </a:extLst>
              </p:cNvPr>
              <p:cNvSpPr/>
              <p:nvPr/>
            </p:nvSpPr>
            <p:spPr>
              <a:xfrm>
                <a:off x="4486365" y="1473465"/>
                <a:ext cx="2438400" cy="312420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49000">
                    <a:srgbClr val="0156A8"/>
                  </a:gs>
                  <a:gs pos="100000">
                    <a:srgbClr val="002C88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Прямоугольный треугольник 41">
                <a:extLst>
                  <a:ext uri="{FF2B5EF4-FFF2-40B4-BE49-F238E27FC236}">
                    <a16:creationId xmlns:a16="http://schemas.microsoft.com/office/drawing/2014/main" id="{20163FBE-275A-CC2F-B27D-87D3D44F8F5E}"/>
                  </a:ext>
                </a:extLst>
              </p:cNvPr>
              <p:cNvSpPr/>
              <p:nvPr/>
            </p:nvSpPr>
            <p:spPr>
              <a:xfrm flipH="1">
                <a:off x="4927768" y="2497281"/>
                <a:ext cx="1996997" cy="2100384"/>
              </a:xfrm>
              <a:prstGeom prst="rtTriangle">
                <a:avLst/>
              </a:prstGeom>
              <a:solidFill>
                <a:srgbClr val="002C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F945B71-6C00-3919-A87C-A1B646C32C82}"/>
              </a:ext>
            </a:extLst>
          </p:cNvPr>
          <p:cNvGrpSpPr/>
          <p:nvPr/>
        </p:nvGrpSpPr>
        <p:grpSpPr>
          <a:xfrm>
            <a:off x="459248" y="971550"/>
            <a:ext cx="2615350" cy="3356906"/>
            <a:chOff x="-2008088" y="760011"/>
            <a:chExt cx="2615350" cy="335690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63B19D69-E01A-3CEB-A081-06BD7ED008D3}"/>
                </a:ext>
              </a:extLst>
            </p:cNvPr>
            <p:cNvSpPr/>
            <p:nvPr/>
          </p:nvSpPr>
          <p:spPr>
            <a:xfrm>
              <a:off x="-2008088" y="760011"/>
              <a:ext cx="2615350" cy="33569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AB6D531D-C21A-BB76-6A20-4943B8E428F5}"/>
                </a:ext>
              </a:extLst>
            </p:cNvPr>
            <p:cNvGrpSpPr/>
            <p:nvPr/>
          </p:nvGrpSpPr>
          <p:grpSpPr>
            <a:xfrm>
              <a:off x="-1919613" y="876364"/>
              <a:ext cx="2438400" cy="3124200"/>
              <a:chOff x="4486365" y="1473465"/>
              <a:chExt cx="2438400" cy="312420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B9256B7-7C3C-1D4F-6B86-20C734ADEB4A}"/>
                  </a:ext>
                </a:extLst>
              </p:cNvPr>
              <p:cNvSpPr/>
              <p:nvPr/>
            </p:nvSpPr>
            <p:spPr>
              <a:xfrm>
                <a:off x="4486365" y="1473465"/>
                <a:ext cx="2438400" cy="312420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49000">
                    <a:srgbClr val="0156A8"/>
                  </a:gs>
                  <a:gs pos="100000">
                    <a:srgbClr val="002C88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ый треугольник 19">
                <a:extLst>
                  <a:ext uri="{FF2B5EF4-FFF2-40B4-BE49-F238E27FC236}">
                    <a16:creationId xmlns:a16="http://schemas.microsoft.com/office/drawing/2014/main" id="{2D5D6EC3-A35B-ACA2-48A1-32FCE970CB39}"/>
                  </a:ext>
                </a:extLst>
              </p:cNvPr>
              <p:cNvSpPr/>
              <p:nvPr/>
            </p:nvSpPr>
            <p:spPr>
              <a:xfrm flipH="1">
                <a:off x="4927768" y="2497281"/>
                <a:ext cx="1996997" cy="2100384"/>
              </a:xfrm>
              <a:prstGeom prst="rtTriangle">
                <a:avLst/>
              </a:prstGeom>
              <a:solidFill>
                <a:srgbClr val="002C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516361A8-54F7-7A40-736E-B8DF01C6B720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kern="0" spc="-35" dirty="0">
                <a:solidFill>
                  <a:srgbClr val="FFFFFF"/>
                </a:solidFill>
              </a:rPr>
              <a:t>СОСТАВ МОДУЛЕЙ ОНЛАЙН-КУРСОВ ДЛЯ ШКОЛЬНИКОВ</a:t>
            </a:r>
            <a:endParaRPr lang="ru-RU" kern="0" dirty="0">
              <a:solidFill>
                <a:srgbClr val="FFFF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9D9B54-581C-4639-971C-849F442B90D4}"/>
              </a:ext>
            </a:extLst>
          </p:cNvPr>
          <p:cNvSpPr txBox="1"/>
          <p:nvPr/>
        </p:nvSpPr>
        <p:spPr>
          <a:xfrm>
            <a:off x="557097" y="1105244"/>
            <a:ext cx="2416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1688" eaLnBrk="0" hangingPunct="0"/>
            <a: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Теоретические 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материалы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014245-8591-F8A6-1D77-FBA448D086E7}"/>
              </a:ext>
            </a:extLst>
          </p:cNvPr>
          <p:cNvSpPr txBox="1"/>
          <p:nvPr/>
        </p:nvSpPr>
        <p:spPr>
          <a:xfrm>
            <a:off x="532036" y="1806372"/>
            <a:ext cx="2416477" cy="2241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Курс содержит всю необходимую информацию для успешной сдачи ЕГЭ</a:t>
            </a:r>
            <a:endParaRPr lang="en-US" sz="1400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Теоретические лекции для удобства разбиты на темы и будут служить надежной опорой на протяжении всего обучения</a:t>
            </a:r>
            <a:endParaRPr lang="en-US" sz="1400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816D48-AC4D-D86F-A6FC-5061CB155C0E}"/>
              </a:ext>
            </a:extLst>
          </p:cNvPr>
          <p:cNvSpPr txBox="1"/>
          <p:nvPr/>
        </p:nvSpPr>
        <p:spPr>
          <a:xfrm>
            <a:off x="3352800" y="1105244"/>
            <a:ext cx="2438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1688" eaLnBrk="0" hangingPunct="0"/>
            <a: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Разбор решений типовых задач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2BBDE6-23D4-6F3C-6B16-A002C66C48A3}"/>
              </a:ext>
            </a:extLst>
          </p:cNvPr>
          <p:cNvSpPr txBox="1"/>
          <p:nvPr/>
        </p:nvSpPr>
        <p:spPr>
          <a:xfrm>
            <a:off x="3371867" y="1840686"/>
            <a:ext cx="2461687" cy="2036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algn="l" defTabSz="914400" rtl="0" eaLnBrk="1" latinLnBrk="0" hangingPunct="1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1400" kern="1200" noProof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Разбираются все типы заданий, которые могут встретиться на экзамене</a:t>
            </a:r>
          </a:p>
          <a:p>
            <a:pPr marL="180000" lvl="0" indent="-180000" algn="l" defTabSz="914400" rtl="0" eaLnBrk="1" latinLnBrk="0" hangingPunct="1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1400" kern="1200" noProof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Будет доступна подборка заданий, видеорешений </a:t>
            </a:r>
            <a:br>
              <a:rPr lang="ru-RU" sz="1400" kern="1200" noProof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400" kern="1200" noProof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и алгоритмов от члена предметной комиссии ЕГЭ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515653D-9E08-75BB-209C-0345E146BD4C}"/>
              </a:ext>
            </a:extLst>
          </p:cNvPr>
          <p:cNvGrpSpPr/>
          <p:nvPr/>
        </p:nvGrpSpPr>
        <p:grpSpPr>
          <a:xfrm>
            <a:off x="6103777" y="971550"/>
            <a:ext cx="2615350" cy="3356906"/>
            <a:chOff x="-2008088" y="760011"/>
            <a:chExt cx="2615350" cy="3356906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3DE28AD-1C11-DC93-9CE1-4F5473B83080}"/>
                </a:ext>
              </a:extLst>
            </p:cNvPr>
            <p:cNvSpPr/>
            <p:nvPr/>
          </p:nvSpPr>
          <p:spPr>
            <a:xfrm>
              <a:off x="-2008088" y="760011"/>
              <a:ext cx="2615350" cy="33569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F9781DF4-8730-6726-6C9A-4005F2A6FB55}"/>
                </a:ext>
              </a:extLst>
            </p:cNvPr>
            <p:cNvGrpSpPr/>
            <p:nvPr/>
          </p:nvGrpSpPr>
          <p:grpSpPr>
            <a:xfrm>
              <a:off x="-1919613" y="876364"/>
              <a:ext cx="2438400" cy="3124200"/>
              <a:chOff x="4486365" y="1473465"/>
              <a:chExt cx="2438400" cy="3124200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60DB7591-2F90-BE3F-C3EB-FB5C55BE7E95}"/>
                  </a:ext>
                </a:extLst>
              </p:cNvPr>
              <p:cNvSpPr/>
              <p:nvPr/>
            </p:nvSpPr>
            <p:spPr>
              <a:xfrm>
                <a:off x="4486365" y="1473465"/>
                <a:ext cx="2438400" cy="31242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/>
                  </a:gs>
                  <a:gs pos="49000">
                    <a:srgbClr val="0156A8"/>
                  </a:gs>
                  <a:gs pos="100000">
                    <a:srgbClr val="002C88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Прямоугольный треугольник 48">
                <a:extLst>
                  <a:ext uri="{FF2B5EF4-FFF2-40B4-BE49-F238E27FC236}">
                    <a16:creationId xmlns:a16="http://schemas.microsoft.com/office/drawing/2014/main" id="{F769DFB2-1B75-5A5B-330A-9860F94A8F77}"/>
                  </a:ext>
                </a:extLst>
              </p:cNvPr>
              <p:cNvSpPr/>
              <p:nvPr/>
            </p:nvSpPr>
            <p:spPr>
              <a:xfrm flipH="1">
                <a:off x="4927768" y="2497281"/>
                <a:ext cx="1996997" cy="2100384"/>
              </a:xfrm>
              <a:prstGeom prst="rtTriangle">
                <a:avLst/>
              </a:prstGeom>
              <a:solidFill>
                <a:srgbClr val="002C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1FD1315-2359-8AB8-6358-9D7764E98EF8}"/>
              </a:ext>
            </a:extLst>
          </p:cNvPr>
          <p:cNvSpPr txBox="1"/>
          <p:nvPr/>
        </p:nvSpPr>
        <p:spPr>
          <a:xfrm>
            <a:off x="6171627" y="1105244"/>
            <a:ext cx="2438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1688" eaLnBrk="0" hangingPunct="0"/>
            <a: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Задания 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для самостоятельной работы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0FACC1-8F71-A5F9-1211-0145E1401559}"/>
              </a:ext>
            </a:extLst>
          </p:cNvPr>
          <p:cNvSpPr txBox="1"/>
          <p:nvPr/>
        </p:nvSpPr>
        <p:spPr>
          <a:xfrm>
            <a:off x="6195377" y="1953582"/>
            <a:ext cx="2435275" cy="212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algn="l" defTabSz="914400" rtl="0" eaLnBrk="1" latinLnBrk="0" hangingPunct="1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1200" kern="1200" noProof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В каждом уроке предоставляется</a:t>
            </a:r>
            <a:r>
              <a:rPr lang="ru-RU" sz="1200" kern="1200" baseline="0" noProof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возможность</a:t>
            </a:r>
            <a:r>
              <a:rPr lang="ru-RU" sz="1200" baseline="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1200" noProof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потренироваться в решении задачи</a:t>
            </a:r>
          </a:p>
          <a:p>
            <a:pPr marL="180000" lvl="0" indent="-180000" algn="l" defTabSz="914400" rtl="0" eaLnBrk="1" latinLnBrk="0" hangingPunct="1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1200" kern="1200" noProof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Используются только актуальные задания, прошедшие экспертизу ФИПИ и соответствующие документам, определяющим КИМ ЕГЭ</a:t>
            </a:r>
          </a:p>
        </p:txBody>
      </p:sp>
      <p:sp>
        <p:nvSpPr>
          <p:cNvPr id="53" name="Стрелка влево 52">
            <a:extLst>
              <a:ext uri="{FF2B5EF4-FFF2-40B4-BE49-F238E27FC236}">
                <a16:creationId xmlns:a16="http://schemas.microsoft.com/office/drawing/2014/main" id="{5E378116-5C73-376A-D37A-9611B79B6E26}"/>
              </a:ext>
            </a:extLst>
          </p:cNvPr>
          <p:cNvSpPr/>
          <p:nvPr/>
        </p:nvSpPr>
        <p:spPr>
          <a:xfrm flipH="1">
            <a:off x="2851367" y="3753206"/>
            <a:ext cx="393447" cy="418287"/>
          </a:xfrm>
          <a:prstGeom prst="leftArrow">
            <a:avLst/>
          </a:prstGeom>
          <a:gradFill>
            <a:gsLst>
              <a:gs pos="0">
                <a:srgbClr val="0070C0"/>
              </a:gs>
              <a:gs pos="49000">
                <a:srgbClr val="0156A8"/>
              </a:gs>
              <a:gs pos="100000">
                <a:srgbClr val="002C88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лево 53">
            <a:extLst>
              <a:ext uri="{FF2B5EF4-FFF2-40B4-BE49-F238E27FC236}">
                <a16:creationId xmlns:a16="http://schemas.microsoft.com/office/drawing/2014/main" id="{C654147D-3364-B8B2-733E-66CA2203FE79}"/>
              </a:ext>
            </a:extLst>
          </p:cNvPr>
          <p:cNvSpPr/>
          <p:nvPr/>
        </p:nvSpPr>
        <p:spPr>
          <a:xfrm flipH="1">
            <a:off x="5670194" y="3753206"/>
            <a:ext cx="393447" cy="418287"/>
          </a:xfrm>
          <a:prstGeom prst="leftArrow">
            <a:avLst/>
          </a:prstGeom>
          <a:gradFill>
            <a:gsLst>
              <a:gs pos="0">
                <a:srgbClr val="0070C0"/>
              </a:gs>
              <a:gs pos="49000">
                <a:srgbClr val="0156A8"/>
              </a:gs>
              <a:gs pos="100000">
                <a:srgbClr val="002C88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056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35008"/>
              </p:ext>
            </p:extLst>
          </p:nvPr>
        </p:nvGraphicFramePr>
        <p:xfrm>
          <a:off x="1981200" y="2114550"/>
          <a:ext cx="2402205" cy="173736"/>
        </p:xfrm>
        <a:graphic>
          <a:graphicData uri="http://schemas.openxmlformats.org/drawingml/2006/table">
            <a:tbl>
              <a:tblPr/>
              <a:tblGrid>
                <a:gridCol w="240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0000" lvl="0" indent="-180000" algn="l" defTabSz="914400" rtl="0" eaLnBrk="1" latinLnBrk="0" hangingPunct="1">
                        <a:lnSpc>
                          <a:spcPct val="95000"/>
                        </a:lnSpc>
                        <a:spcAft>
                          <a:spcPts val="800"/>
                        </a:spcAft>
                        <a:buClr>
                          <a:srgbClr val="969696"/>
                        </a:buClr>
                        <a:buFont typeface="Wingdings" pitchFamily="2" charset="2"/>
                        <a:buChar char="§"/>
                        <a:defRPr/>
                      </a:pPr>
                      <a:endParaRPr lang="ru-RU" sz="1200" kern="1200" noProof="1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59248"/>
              </p:ext>
            </p:extLst>
          </p:nvPr>
        </p:nvGraphicFramePr>
        <p:xfrm>
          <a:off x="4953000" y="2114550"/>
          <a:ext cx="2021205" cy="173736"/>
        </p:xfrm>
        <a:graphic>
          <a:graphicData uri="http://schemas.openxmlformats.org/drawingml/2006/table">
            <a:tbl>
              <a:tblPr/>
              <a:tblGrid>
                <a:gridCol w="202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0000" lvl="0" indent="-180000" algn="l" defTabSz="914400" rtl="0" eaLnBrk="1" latinLnBrk="0" hangingPunct="1">
                        <a:lnSpc>
                          <a:spcPct val="95000"/>
                        </a:lnSpc>
                        <a:spcAft>
                          <a:spcPts val="800"/>
                        </a:spcAft>
                        <a:buClr>
                          <a:srgbClr val="969696"/>
                        </a:buClr>
                        <a:buFont typeface="Wingdings" pitchFamily="2" charset="2"/>
                        <a:buChar char="§"/>
                        <a:defRPr/>
                      </a:pPr>
                      <a:endParaRPr lang="ru-RU" sz="1200" kern="1200" noProof="1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AD5EDD89-35FF-1235-F305-C355336B11AD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kern="0" spc="-35" dirty="0">
                <a:solidFill>
                  <a:srgbClr val="FFFFFF"/>
                </a:solidFill>
              </a:rPr>
              <a:t>СОСТАВ МОДУЛЕЙ ОНЛАЙН-КУРСОВ ДЛЯ ШКОЛЬНИКОВ</a:t>
            </a:r>
            <a:endParaRPr lang="ru-RU" kern="0" dirty="0">
              <a:solidFill>
                <a:srgbClr val="FFFFFF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925FA4B-AFAB-311C-695E-33D323A0EFFC}"/>
              </a:ext>
            </a:extLst>
          </p:cNvPr>
          <p:cNvGrpSpPr/>
          <p:nvPr/>
        </p:nvGrpSpPr>
        <p:grpSpPr>
          <a:xfrm>
            <a:off x="1266721" y="1047750"/>
            <a:ext cx="3124200" cy="3356906"/>
            <a:chOff x="-2008088" y="760011"/>
            <a:chExt cx="2615350" cy="3356906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D135003-2692-C3A7-DFC3-64DBD41A74C1}"/>
                </a:ext>
              </a:extLst>
            </p:cNvPr>
            <p:cNvSpPr/>
            <p:nvPr/>
          </p:nvSpPr>
          <p:spPr>
            <a:xfrm>
              <a:off x="-2008088" y="760011"/>
              <a:ext cx="2615350" cy="33569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9D4AA75F-24A9-B8B7-E3C5-F230A73A2069}"/>
                </a:ext>
              </a:extLst>
            </p:cNvPr>
            <p:cNvGrpSpPr/>
            <p:nvPr/>
          </p:nvGrpSpPr>
          <p:grpSpPr>
            <a:xfrm>
              <a:off x="-1919613" y="876364"/>
              <a:ext cx="2438400" cy="3124200"/>
              <a:chOff x="4486365" y="1473465"/>
              <a:chExt cx="2438400" cy="3124200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2A6BB265-68ED-D631-105B-DA5CFF86650F}"/>
                  </a:ext>
                </a:extLst>
              </p:cNvPr>
              <p:cNvSpPr/>
              <p:nvPr/>
            </p:nvSpPr>
            <p:spPr>
              <a:xfrm>
                <a:off x="4486365" y="1473465"/>
                <a:ext cx="2438400" cy="312420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49000">
                    <a:srgbClr val="0156A8"/>
                  </a:gs>
                  <a:gs pos="100000">
                    <a:srgbClr val="002C88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ый треугольник 27">
                <a:extLst>
                  <a:ext uri="{FF2B5EF4-FFF2-40B4-BE49-F238E27FC236}">
                    <a16:creationId xmlns:a16="http://schemas.microsoft.com/office/drawing/2014/main" id="{CCEE3DA7-60D9-3168-D940-C4E038794E71}"/>
                  </a:ext>
                </a:extLst>
              </p:cNvPr>
              <p:cNvSpPr/>
              <p:nvPr/>
            </p:nvSpPr>
            <p:spPr>
              <a:xfrm flipH="1">
                <a:off x="4927768" y="2497281"/>
                <a:ext cx="1996997" cy="2100384"/>
              </a:xfrm>
              <a:prstGeom prst="rtTriangle">
                <a:avLst/>
              </a:prstGeom>
              <a:solidFill>
                <a:srgbClr val="002C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5C33CFC-6ACF-1AFD-4B16-0A0A2064A09F}"/>
              </a:ext>
            </a:extLst>
          </p:cNvPr>
          <p:cNvSpPr txBox="1"/>
          <p:nvPr/>
        </p:nvSpPr>
        <p:spPr>
          <a:xfrm>
            <a:off x="1372411" y="1181444"/>
            <a:ext cx="2912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1688" eaLnBrk="0" hangingPunct="0"/>
            <a: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Обратная 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связь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1F3746-EABB-9E93-D303-2D72666FC446}"/>
              </a:ext>
            </a:extLst>
          </p:cNvPr>
          <p:cNvSpPr txBox="1"/>
          <p:nvPr/>
        </p:nvSpPr>
        <p:spPr>
          <a:xfrm>
            <a:off x="1359298" y="1916886"/>
            <a:ext cx="2925934" cy="183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Возможность связаться </a:t>
            </a:r>
            <a:b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командой курса и получить ответы на все вопросы, связанные с обучением</a:t>
            </a:r>
          </a:p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актуальной информацией о прохождении курса и прогрессе </a:t>
            </a:r>
            <a:b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подготовке к ЕГЭ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87553C4-C4F8-ED08-C50E-10B612419203}"/>
              </a:ext>
            </a:extLst>
          </p:cNvPr>
          <p:cNvGrpSpPr/>
          <p:nvPr/>
        </p:nvGrpSpPr>
        <p:grpSpPr>
          <a:xfrm>
            <a:off x="4773067" y="1047750"/>
            <a:ext cx="3124200" cy="3356906"/>
            <a:chOff x="-2008088" y="760011"/>
            <a:chExt cx="2615350" cy="3356906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6840F34A-0236-73D3-A497-2F69FA8FE2EA}"/>
                </a:ext>
              </a:extLst>
            </p:cNvPr>
            <p:cNvSpPr/>
            <p:nvPr/>
          </p:nvSpPr>
          <p:spPr>
            <a:xfrm>
              <a:off x="-2008088" y="760011"/>
              <a:ext cx="2615350" cy="33569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79E72B7B-9A42-F6FF-783E-559BE92F0752}"/>
                </a:ext>
              </a:extLst>
            </p:cNvPr>
            <p:cNvGrpSpPr/>
            <p:nvPr/>
          </p:nvGrpSpPr>
          <p:grpSpPr>
            <a:xfrm>
              <a:off x="-1919613" y="876364"/>
              <a:ext cx="2438400" cy="3124200"/>
              <a:chOff x="4486365" y="1473465"/>
              <a:chExt cx="2438400" cy="3124200"/>
            </a:xfrm>
          </p:grpSpPr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2FA14E25-C53C-4138-3AB3-1AAADBEE53DE}"/>
                  </a:ext>
                </a:extLst>
              </p:cNvPr>
              <p:cNvSpPr/>
              <p:nvPr/>
            </p:nvSpPr>
            <p:spPr>
              <a:xfrm>
                <a:off x="4486365" y="1473465"/>
                <a:ext cx="2438400" cy="312420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49000">
                    <a:srgbClr val="0156A8"/>
                  </a:gs>
                  <a:gs pos="100000">
                    <a:srgbClr val="002C88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Прямоугольный треугольник 36">
                <a:extLst>
                  <a:ext uri="{FF2B5EF4-FFF2-40B4-BE49-F238E27FC236}">
                    <a16:creationId xmlns:a16="http://schemas.microsoft.com/office/drawing/2014/main" id="{DCF37B6E-3E14-933E-0A71-B74710844C08}"/>
                  </a:ext>
                </a:extLst>
              </p:cNvPr>
              <p:cNvSpPr/>
              <p:nvPr/>
            </p:nvSpPr>
            <p:spPr>
              <a:xfrm flipH="1">
                <a:off x="4927768" y="2497281"/>
                <a:ext cx="1996997" cy="2100384"/>
              </a:xfrm>
              <a:prstGeom prst="rtTriangle">
                <a:avLst/>
              </a:prstGeom>
              <a:solidFill>
                <a:srgbClr val="002C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53B54D8-4765-EEE7-BBD0-AB8122E28CA7}"/>
              </a:ext>
            </a:extLst>
          </p:cNvPr>
          <p:cNvSpPr txBox="1"/>
          <p:nvPr/>
        </p:nvSpPr>
        <p:spPr>
          <a:xfrm>
            <a:off x="4871882" y="1181444"/>
            <a:ext cx="2912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1688" eaLnBrk="0" hangingPunct="0"/>
            <a:r>
              <a:rPr lang="ru-RU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Дополнительные материалы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7A455C-042B-EC46-92F3-7C95F9440FBF}"/>
              </a:ext>
            </a:extLst>
          </p:cNvPr>
          <p:cNvSpPr txBox="1"/>
          <p:nvPr/>
        </p:nvSpPr>
        <p:spPr>
          <a:xfrm>
            <a:off x="4883019" y="1916886"/>
            <a:ext cx="2901684" cy="132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тех, кто хочет знать больше — включение в курс ссылки на дополнительные источники для изучения, </a:t>
            </a:r>
            <a:b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также задания высокого уровня сложности</a:t>
            </a:r>
          </a:p>
        </p:txBody>
      </p:sp>
      <p:sp>
        <p:nvSpPr>
          <p:cNvPr id="32" name="Стрелка влево 31">
            <a:extLst>
              <a:ext uri="{FF2B5EF4-FFF2-40B4-BE49-F238E27FC236}">
                <a16:creationId xmlns:a16="http://schemas.microsoft.com/office/drawing/2014/main" id="{6FFD8EB1-E1BA-176C-51F9-D362EAAC279D}"/>
              </a:ext>
            </a:extLst>
          </p:cNvPr>
          <p:cNvSpPr/>
          <p:nvPr/>
        </p:nvSpPr>
        <p:spPr>
          <a:xfrm flipH="1">
            <a:off x="4344824" y="3874007"/>
            <a:ext cx="499136" cy="530649"/>
          </a:xfrm>
          <a:prstGeom prst="leftArrow">
            <a:avLst/>
          </a:prstGeom>
          <a:gradFill>
            <a:gsLst>
              <a:gs pos="0">
                <a:srgbClr val="0070C0"/>
              </a:gs>
              <a:gs pos="49000">
                <a:srgbClr val="0156A8"/>
              </a:gs>
              <a:gs pos="100000">
                <a:srgbClr val="002C88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Контрольный список">
            <a:extLst>
              <a:ext uri="{FF2B5EF4-FFF2-40B4-BE49-F238E27FC236}">
                <a16:creationId xmlns:a16="http://schemas.microsoft.com/office/drawing/2014/main" id="{D5FB5F5B-8ECB-8462-64D2-9DC261D18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8707" y="3427063"/>
            <a:ext cx="762810" cy="762810"/>
          </a:xfrm>
          <a:prstGeom prst="rect">
            <a:avLst/>
          </a:prstGeom>
        </p:spPr>
      </p:pic>
      <p:pic>
        <p:nvPicPr>
          <p:cNvPr id="43" name="Рисунок 42" descr="Мозговой штурм группы">
            <a:extLst>
              <a:ext uri="{FF2B5EF4-FFF2-40B4-BE49-F238E27FC236}">
                <a16:creationId xmlns:a16="http://schemas.microsoft.com/office/drawing/2014/main" id="{1A1BDFAD-E4C4-79D6-B585-FDCE5A2FB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04111" y="3434432"/>
            <a:ext cx="776237" cy="7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0568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3F2D8DE2-7452-2F3E-6CA6-7427502ECB51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pc="-10" dirty="0">
                <a:solidFill>
                  <a:srgbClr val="FFFFFF"/>
                </a:solidFill>
              </a:rPr>
              <a:t>УЧЕБНО-МЕТОДИЧЕСКОЕ СОПРОВОЖДЕНИЕ  ОБРАЗОВАТЕЛЬНЫХ ПРОГРАММ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5" y="2676112"/>
            <a:ext cx="1373005" cy="18306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78E95C-7F98-6C65-296D-5DE3A3E76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64" y="692247"/>
            <a:ext cx="1383428" cy="1845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01F50B-0DA2-2CF3-9B03-AA69F5A48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64" y="691221"/>
            <a:ext cx="1399014" cy="18661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B49164-50AF-79E3-F413-5FA8AB5DD5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14326"/>
            <a:ext cx="1381692" cy="1843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378E3D-34A1-7A30-9651-8E6507F3A3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77" y="690196"/>
            <a:ext cx="1399014" cy="18661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634B0F-B278-6F13-4F13-AD4FC47C35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79" y="667622"/>
            <a:ext cx="1399386" cy="18665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62" y="2674227"/>
            <a:ext cx="1374418" cy="18325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57" y="2681212"/>
            <a:ext cx="1401610" cy="18185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58" y="2727960"/>
            <a:ext cx="1382042" cy="1842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31" y="2715260"/>
            <a:ext cx="1416769" cy="1845315"/>
          </a:xfrm>
          <a:prstGeom prst="rect">
            <a:avLst/>
          </a:prstGeom>
        </p:spPr>
      </p:pic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64E30230-4286-0197-9999-8AF34D25E82B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pc="-10" dirty="0">
                <a:solidFill>
                  <a:srgbClr val="FFFFFF"/>
                </a:solidFill>
              </a:rPr>
              <a:t>УЧЕБНО-МЕТОДИЧЕСКОЕ СОПРОВОЖДЕНИЕ  ОБРАЗОВАТЕЛЬНЫХ ПРОГРАММ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31D35D-97FB-F761-7480-47BB7306C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72" y="790880"/>
            <a:ext cx="1383428" cy="18453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680408-1FB2-E9ED-6B2D-444410774D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86" y="770090"/>
            <a:ext cx="1399014" cy="18661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A4251E-3B92-8179-AF86-78FBBAA03E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6" y="770090"/>
            <a:ext cx="1399014" cy="18661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533961-5F4F-4242-1E19-9FAD92B850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750" y="770090"/>
            <a:ext cx="1383428" cy="1845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1" y="2724150"/>
            <a:ext cx="1384899" cy="184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31" y="2724150"/>
            <a:ext cx="1384899" cy="1846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31" y="2724151"/>
            <a:ext cx="1384899" cy="18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4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8B62F9-0900-E93A-F002-92B0358A94FD}"/>
              </a:ext>
            </a:extLst>
          </p:cNvPr>
          <p:cNvSpPr/>
          <p:nvPr/>
        </p:nvSpPr>
        <p:spPr>
          <a:xfrm>
            <a:off x="0" y="590550"/>
            <a:ext cx="9144000" cy="45529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69FA1-8C1B-4887-9940-6D5C424148A6}"/>
              </a:ext>
            </a:extLst>
          </p:cNvPr>
          <p:cNvSpPr txBox="1"/>
          <p:nvPr/>
        </p:nvSpPr>
        <p:spPr>
          <a:xfrm>
            <a:off x="609600" y="1047750"/>
            <a:ext cx="39624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ЗАПИСЬ НА КУРСЫ </a:t>
            </a:r>
          </a:p>
          <a:p>
            <a:r>
              <a:rPr lang="ru-RU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КВАЛИФИКАЦИИ </a:t>
            </a:r>
            <a:br>
              <a:rPr lang="ru-RU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b="1" i="0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i="0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iteach.niko.institute</a:t>
            </a:r>
            <a:endParaRPr lang="en-US" sz="1800" b="0" i="0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2389A69D-3632-3C00-2376-D2DA5A1ECC26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415925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ЗАПИСЬ НА ОБУЧЕНИЕ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165C0-5EAB-00A5-62D4-BD7D298A112C}"/>
              </a:ext>
            </a:extLst>
          </p:cNvPr>
          <p:cNvSpPr txBox="1"/>
          <p:nvPr/>
        </p:nvSpPr>
        <p:spPr>
          <a:xfrm>
            <a:off x="5181600" y="1080457"/>
            <a:ext cx="304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обучения </a:t>
            </a:r>
            <a:br>
              <a:rPr lang="ru-RU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следующего потока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Карандаш">
            <a:extLst>
              <a:ext uri="{FF2B5EF4-FFF2-40B4-BE49-F238E27FC236}">
                <a16:creationId xmlns:a16="http://schemas.microsoft.com/office/drawing/2014/main" id="{44E94902-FE23-1498-C512-C5DDE481F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889957"/>
            <a:ext cx="381000" cy="381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375EAB-9758-9791-906B-6532C5F37530}"/>
              </a:ext>
            </a:extLst>
          </p:cNvPr>
          <p:cNvSpPr txBox="1"/>
          <p:nvPr/>
        </p:nvSpPr>
        <p:spPr>
          <a:xfrm>
            <a:off x="5254649" y="1816503"/>
            <a:ext cx="2438400" cy="4469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 </a:t>
            </a:r>
            <a:r>
              <a:rPr lang="ru-RU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66B9EC-12D2-782E-70A8-ABADE0308415}"/>
              </a:ext>
            </a:extLst>
          </p:cNvPr>
          <p:cNvSpPr txBox="1"/>
          <p:nvPr/>
        </p:nvSpPr>
        <p:spPr>
          <a:xfrm>
            <a:off x="5181600" y="3061797"/>
            <a:ext cx="304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обучения </a:t>
            </a:r>
            <a:br>
              <a:rPr lang="ru-RU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следующего потока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7A308B-BF67-6B8B-A3FD-8D0A335D3626}"/>
              </a:ext>
            </a:extLst>
          </p:cNvPr>
          <p:cNvSpPr txBox="1"/>
          <p:nvPr/>
        </p:nvSpPr>
        <p:spPr>
          <a:xfrm>
            <a:off x="5254649" y="3797843"/>
            <a:ext cx="2438400" cy="4469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 </a:t>
            </a:r>
            <a:r>
              <a:rPr lang="ru-RU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</a:t>
            </a:r>
            <a:endParaRPr lang="ru-RU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079377-50D1-6ED0-322C-5AB1E7047DB4}"/>
              </a:ext>
            </a:extLst>
          </p:cNvPr>
          <p:cNvSpPr txBox="1"/>
          <p:nvPr/>
        </p:nvSpPr>
        <p:spPr>
          <a:xfrm>
            <a:off x="609600" y="3090968"/>
            <a:ext cx="39624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ЗАПИСЬ НА КУРСЫ </a:t>
            </a:r>
          </a:p>
          <a:p>
            <a:r>
              <a:rPr lang="ru-RU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УЧЕНИКОВ: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ilearn.niko.institute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Карандаш">
            <a:extLst>
              <a:ext uri="{FF2B5EF4-FFF2-40B4-BE49-F238E27FC236}">
                <a16:creationId xmlns:a16="http://schemas.microsoft.com/office/drawing/2014/main" id="{C1B17053-1858-6056-321D-C7B8D45C8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2933175"/>
            <a:ext cx="381000" cy="381000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C433566-AC21-057E-BD1E-F638FF680993}"/>
              </a:ext>
            </a:extLst>
          </p:cNvPr>
          <p:cNvCxnSpPr/>
          <p:nvPr/>
        </p:nvCxnSpPr>
        <p:spPr>
          <a:xfrm>
            <a:off x="685800" y="2309634"/>
            <a:ext cx="289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BD020D4-489A-17AB-66A3-EE35E07F627C}"/>
              </a:ext>
            </a:extLst>
          </p:cNvPr>
          <p:cNvCxnSpPr/>
          <p:nvPr/>
        </p:nvCxnSpPr>
        <p:spPr>
          <a:xfrm>
            <a:off x="685800" y="4098469"/>
            <a:ext cx="289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E435734-6713-243D-7B5F-499058A29167}"/>
              </a:ext>
            </a:extLst>
          </p:cNvPr>
          <p:cNvCxnSpPr>
            <a:cxnSpLocks/>
          </p:cNvCxnSpPr>
          <p:nvPr/>
        </p:nvCxnSpPr>
        <p:spPr>
          <a:xfrm>
            <a:off x="685800" y="2729019"/>
            <a:ext cx="762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1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71600" y="3602885"/>
            <a:ext cx="6400800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15925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>
                <a:cs typeface="Arial"/>
              </a:rPr>
              <a:t>ВЫСОКОЕ КАЧЕСТВО ОБУЧЕНИЯ —</a:t>
            </a:r>
            <a:endParaRPr lang="en-US" b="1" spc="-30" dirty="0">
              <a:cs typeface="Arial"/>
            </a:endParaRPr>
          </a:p>
          <a:p>
            <a:pPr marR="415925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>
                <a:solidFill>
                  <a:srgbClr val="0070C0"/>
                </a:solidFill>
                <a:cs typeface="Arial"/>
              </a:rPr>
              <a:t>   ЛУЧШЕЕ БУДУЩЕЕ ДЛЯ НАШИХ ВЫПУСКНИКОВ!</a:t>
            </a:r>
            <a:endParaRPr lang="ru-RU" b="1" spc="-25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0098D-253E-B76B-4B61-567CA7A06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24380" r="7190" b="41546"/>
          <a:stretch/>
        </p:blipFill>
        <p:spPr>
          <a:xfrm>
            <a:off x="304800" y="1147107"/>
            <a:ext cx="8142570" cy="1752600"/>
          </a:xfrm>
          <a:prstGeom prst="rect">
            <a:avLst/>
          </a:prstGeom>
        </p:spPr>
      </p:pic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28B27208-8918-58C9-AF75-B5BD6C0C81F4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415925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srgbClr val="FFFFFF"/>
                </a:solidFill>
              </a:rPr>
              <a:t>НАШИ КОНТАКТЫ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хема 84"/>
          <p:cNvGraphicFramePr/>
          <p:nvPr/>
        </p:nvGraphicFramePr>
        <p:xfrm>
          <a:off x="1737042" y="787271"/>
          <a:ext cx="5669915" cy="356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7" name="object 9"/>
          <p:cNvSpPr txBox="1">
            <a:spLocks noGrp="1"/>
          </p:cNvSpPr>
          <p:nvPr>
            <p:ph type="title"/>
          </p:nvPr>
        </p:nvSpPr>
        <p:spPr>
          <a:xfrm>
            <a:off x="304800" y="182522"/>
            <a:ext cx="685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>
                <a:solidFill>
                  <a:srgbClr val="FFFFFF"/>
                </a:solidFill>
              </a:rPr>
              <a:t>ЭФФЕКТИВНОСТЬ ПРОЕКТА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7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392541-2810-802E-5777-4E3FC2F2973B}"/>
              </a:ext>
            </a:extLst>
          </p:cNvPr>
          <p:cNvSpPr/>
          <p:nvPr/>
        </p:nvSpPr>
        <p:spPr>
          <a:xfrm>
            <a:off x="0" y="590550"/>
            <a:ext cx="9144000" cy="45529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9FBCDB9-D35E-B744-B606-F5F6B9018B9B}"/>
              </a:ext>
            </a:extLst>
          </p:cNvPr>
          <p:cNvSpPr txBox="1">
            <a:spLocks/>
          </p:cNvSpPr>
          <p:nvPr/>
        </p:nvSpPr>
        <p:spPr>
          <a:xfrm>
            <a:off x="838200" y="1036062"/>
            <a:ext cx="4495800" cy="47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82550">
              <a:lnSpc>
                <a:spcPct val="107200"/>
              </a:lnSpc>
              <a:spcBef>
                <a:spcPts val="100"/>
              </a:spcBef>
            </a:pPr>
            <a:r>
              <a:rPr lang="ru-RU" kern="0" spc="-20" dirty="0">
                <a:solidFill>
                  <a:schemeClr val="bg1"/>
                </a:solidFill>
                <a:latin typeface="+mj-lt"/>
              </a:rPr>
              <a:t>ПРОГРАММЫ </a:t>
            </a:r>
            <a:r>
              <a:rPr lang="ru-RU" kern="0" spc="-5" dirty="0">
                <a:solidFill>
                  <a:srgbClr val="00B0F0"/>
                </a:solidFill>
                <a:latin typeface="+mj-lt"/>
              </a:rPr>
              <a:t>ПОВЫШЕНИЯ КВАЛИФИКАЦИИ ПРЕПОДАВАТЕЛЕЙ </a:t>
            </a:r>
            <a:r>
              <a:rPr lang="ru-RU" kern="0" dirty="0">
                <a:solidFill>
                  <a:schemeClr val="bg1"/>
                </a:solidFill>
                <a:latin typeface="+mj-lt"/>
              </a:rPr>
              <a:t>ПО</a:t>
            </a:r>
            <a:r>
              <a:rPr lang="ru-RU" kern="0" spc="-7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kern="0" spc="-20" dirty="0">
                <a:solidFill>
                  <a:schemeClr val="bg1"/>
                </a:solidFill>
                <a:latin typeface="+mj-lt"/>
              </a:rPr>
              <a:t>НАПРАВЛЕНИЮ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" y="158767"/>
            <a:ext cx="6400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592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bg1"/>
                </a:solidFill>
                <a:latin typeface="+mj-lt"/>
                <a:cs typeface="Arial"/>
              </a:rPr>
              <a:t>ОСНОВНОЕ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chemeClr val="bg1"/>
                </a:solidFill>
                <a:latin typeface="+mj-lt"/>
                <a:cs typeface="Arial"/>
              </a:rPr>
              <a:t>И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+mj-lt"/>
                <a:cs typeface="Arial"/>
              </a:rPr>
              <a:t>CРЕДНЕЕ  </a:t>
            </a:r>
            <a:r>
              <a:rPr sz="1600" b="1" dirty="0">
                <a:solidFill>
                  <a:schemeClr val="bg1"/>
                </a:solidFill>
                <a:latin typeface="+mj-lt"/>
                <a:cs typeface="Arial"/>
              </a:rPr>
              <a:t>ОБЩЕЕ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sz="1600" b="1" spc="-30" dirty="0">
                <a:solidFill>
                  <a:schemeClr val="bg1"/>
                </a:solidFill>
                <a:latin typeface="+mj-lt"/>
                <a:cs typeface="Arial"/>
              </a:rPr>
              <a:t>ОБРАЗОВАНИЕ</a:t>
            </a:r>
            <a:endParaRPr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21505" name="Picture 1" descr="C:\Users\Home-PC\Загрузка\учитель.jpg"/>
          <p:cNvPicPr>
            <a:picLocks noChangeAspect="1" noChangeArrowheads="1"/>
          </p:cNvPicPr>
          <p:nvPr/>
        </p:nvPicPr>
        <p:blipFill rotWithShape="1">
          <a:blip r:embed="rId2" cstate="print"/>
          <a:srcRect l="15120" t="391" r="11595" b="2657"/>
          <a:stretch/>
        </p:blipFill>
        <p:spPr bwMode="auto">
          <a:xfrm>
            <a:off x="4806609" y="784396"/>
            <a:ext cx="3890027" cy="3890027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79A028-CBD8-29AF-B3FD-DE5BB5147E69}"/>
              </a:ext>
            </a:extLst>
          </p:cNvPr>
          <p:cNvSpPr txBox="1"/>
          <p:nvPr/>
        </p:nvSpPr>
        <p:spPr>
          <a:xfrm>
            <a:off x="762000" y="1657350"/>
            <a:ext cx="3890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/>
            <a:r>
              <a:rPr lang="ru-RU" sz="2800" kern="0" spc="-10" dirty="0">
                <a:solidFill>
                  <a:schemeClr val="bg1"/>
                </a:solidFill>
                <a:latin typeface="+mj-lt"/>
              </a:rPr>
              <a:t>МЕТОДЫ ПОВЫШЕНИЯ РЕЗУЛЬТАТИВНОСТИ ОБУЧАЮЩИХСЯ </a:t>
            </a:r>
            <a:br>
              <a:rPr lang="ru-RU" sz="2800" kern="0" spc="-10" dirty="0">
                <a:solidFill>
                  <a:schemeClr val="bg1"/>
                </a:solidFill>
                <a:latin typeface="+mj-lt"/>
              </a:rPr>
            </a:br>
            <a:r>
              <a:rPr lang="ru-RU" sz="2800" kern="0" spc="-10" dirty="0">
                <a:solidFill>
                  <a:schemeClr val="bg1"/>
                </a:solidFill>
                <a:latin typeface="+mj-lt"/>
              </a:rPr>
              <a:t>НА ГОСУДАРСТВЕННОЙ ИТОГОВОЙ АТТЕСТАЦИИ</a:t>
            </a:r>
            <a:endParaRPr lang="ru-RU" sz="2800" kern="0" spc="-25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A3BC9B7-9418-6048-A97D-C0FC00EED0FF}"/>
              </a:ext>
            </a:extLst>
          </p:cNvPr>
          <p:cNvGrpSpPr/>
          <p:nvPr/>
        </p:nvGrpSpPr>
        <p:grpSpPr>
          <a:xfrm>
            <a:off x="4652027" y="660609"/>
            <a:ext cx="4174473" cy="4177133"/>
            <a:chOff x="4652027" y="660609"/>
            <a:chExt cx="4174473" cy="4177133"/>
          </a:xfrm>
        </p:grpSpPr>
        <p:sp>
          <p:nvSpPr>
            <p:cNvPr id="14" name="Дуга 13">
              <a:extLst>
                <a:ext uri="{FF2B5EF4-FFF2-40B4-BE49-F238E27FC236}">
                  <a16:creationId xmlns:a16="http://schemas.microsoft.com/office/drawing/2014/main" id="{CD8ABD32-917B-85FC-C4B6-BD87D9ABCE20}"/>
                </a:ext>
              </a:extLst>
            </p:cNvPr>
            <p:cNvSpPr/>
            <p:nvPr/>
          </p:nvSpPr>
          <p:spPr>
            <a:xfrm>
              <a:off x="4652027" y="793133"/>
              <a:ext cx="4044609" cy="3890027"/>
            </a:xfrm>
            <a:prstGeom prst="arc">
              <a:avLst/>
            </a:prstGeom>
            <a:ln w="952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>
              <a:extLst>
                <a:ext uri="{FF2B5EF4-FFF2-40B4-BE49-F238E27FC236}">
                  <a16:creationId xmlns:a16="http://schemas.microsoft.com/office/drawing/2014/main" id="{30E38F76-D48B-2A82-50CC-F06CB3ABE83F}"/>
                </a:ext>
              </a:extLst>
            </p:cNvPr>
            <p:cNvSpPr/>
            <p:nvPr/>
          </p:nvSpPr>
          <p:spPr>
            <a:xfrm rot="5400000">
              <a:off x="4729318" y="737900"/>
              <a:ext cx="4044609" cy="3890027"/>
            </a:xfrm>
            <a:prstGeom prst="arc">
              <a:avLst>
                <a:gd name="adj1" fmla="val 16200000"/>
                <a:gd name="adj2" fmla="val 1"/>
              </a:avLst>
            </a:prstGeom>
            <a:ln w="952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15">
              <a:extLst>
                <a:ext uri="{FF2B5EF4-FFF2-40B4-BE49-F238E27FC236}">
                  <a16:creationId xmlns:a16="http://schemas.microsoft.com/office/drawing/2014/main" id="{EBCB864D-D3CB-D13B-8E02-646C46598AC7}"/>
                </a:ext>
              </a:extLst>
            </p:cNvPr>
            <p:cNvSpPr/>
            <p:nvPr/>
          </p:nvSpPr>
          <p:spPr>
            <a:xfrm rot="10800000">
              <a:off x="4781891" y="815191"/>
              <a:ext cx="4044609" cy="3890027"/>
            </a:xfrm>
            <a:prstGeom prst="arc">
              <a:avLst>
                <a:gd name="adj1" fmla="val 16200000"/>
                <a:gd name="adj2" fmla="val 1"/>
              </a:avLst>
            </a:prstGeom>
            <a:ln w="952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>
              <a:extLst>
                <a:ext uri="{FF2B5EF4-FFF2-40B4-BE49-F238E27FC236}">
                  <a16:creationId xmlns:a16="http://schemas.microsoft.com/office/drawing/2014/main" id="{D7CE223B-F94D-5FE1-8B9F-A6A052B106F7}"/>
                </a:ext>
              </a:extLst>
            </p:cNvPr>
            <p:cNvSpPr/>
            <p:nvPr/>
          </p:nvSpPr>
          <p:spPr>
            <a:xfrm rot="16200000">
              <a:off x="4704600" y="870424"/>
              <a:ext cx="4044609" cy="3890027"/>
            </a:xfrm>
            <a:prstGeom prst="arc">
              <a:avLst>
                <a:gd name="adj1" fmla="val 16200000"/>
                <a:gd name="adj2" fmla="val 1"/>
              </a:avLst>
            </a:prstGeom>
            <a:ln w="952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124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800" y="182522"/>
            <a:ext cx="685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>
                <a:solidFill>
                  <a:srgbClr val="FFFFFF"/>
                </a:solidFill>
              </a:rPr>
              <a:t>ПОЧЕМУ НУЖНО УЧИТЬСЯ С НАМИ?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93871" y="915670"/>
            <a:ext cx="1212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8115" y="3158520"/>
            <a:ext cx="3498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1120" y="3867150"/>
            <a:ext cx="2546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5412" y="3046754"/>
            <a:ext cx="4280535" cy="445635"/>
          </a:xfrm>
          <a:prstGeom prst="rect">
            <a:avLst/>
          </a:prstGeom>
          <a:noFill/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endParaRPr lang="ru-RU" sz="1200" b="1" spc="-1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3493" y="3798652"/>
            <a:ext cx="4280535" cy="376385"/>
          </a:xfrm>
          <a:prstGeom prst="rect">
            <a:avLst/>
          </a:prstGeom>
          <a:noFill/>
        </p:spPr>
        <p:txBody>
          <a:bodyPr vert="horz" wrap="square" lIns="0" tIns="6985" rIns="0" bIns="0" rtlCol="0">
            <a:spAutoFit/>
          </a:bodyPr>
          <a:lstStyle/>
          <a:p>
            <a:pPr marL="158115">
              <a:spcBef>
                <a:spcPts val="55"/>
              </a:spcBef>
            </a:pPr>
            <a:endParaRPr lang="en-US" sz="1200" b="1" dirty="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AA061FA-B63D-8649-CEA8-1CA76000A1B4}"/>
              </a:ext>
            </a:extLst>
          </p:cNvPr>
          <p:cNvGrpSpPr/>
          <p:nvPr/>
        </p:nvGrpSpPr>
        <p:grpSpPr>
          <a:xfrm>
            <a:off x="914400" y="1220265"/>
            <a:ext cx="843873" cy="727215"/>
            <a:chOff x="1900315" y="913908"/>
            <a:chExt cx="843873" cy="727215"/>
          </a:xfrm>
        </p:grpSpPr>
        <p:grpSp>
          <p:nvGrpSpPr>
            <p:cNvPr id="20" name="组合 79">
              <a:extLst>
                <a:ext uri="{FF2B5EF4-FFF2-40B4-BE49-F238E27FC236}">
                  <a16:creationId xmlns:a16="http://schemas.microsoft.com/office/drawing/2014/main" id="{8D8BE0E3-C7C5-C1B1-75F4-76518EF8158E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22" name="梯形 80">
                <a:extLst>
                  <a:ext uri="{FF2B5EF4-FFF2-40B4-BE49-F238E27FC236}">
                    <a16:creationId xmlns:a16="http://schemas.microsoft.com/office/drawing/2014/main" id="{EC5D8B89-6AB9-91A5-0858-9DA58C08362B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六边形 81">
                <a:extLst>
                  <a:ext uri="{FF2B5EF4-FFF2-40B4-BE49-F238E27FC236}">
                    <a16:creationId xmlns:a16="http://schemas.microsoft.com/office/drawing/2014/main" id="{27EAED91-9BCF-8874-1945-71E9201330BB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82">
                <a:extLst>
                  <a:ext uri="{FF2B5EF4-FFF2-40B4-BE49-F238E27FC236}">
                    <a16:creationId xmlns:a16="http://schemas.microsoft.com/office/drawing/2014/main" id="{BF3D0190-C984-BDED-7CC6-D965DD400B06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梯形 83">
                <a:extLst>
                  <a:ext uri="{FF2B5EF4-FFF2-40B4-BE49-F238E27FC236}">
                    <a16:creationId xmlns:a16="http://schemas.microsoft.com/office/drawing/2014/main" id="{FC48B581-11F6-BCD7-533D-20E6CDE15A32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梯形 71">
                <a:extLst>
                  <a:ext uri="{FF2B5EF4-FFF2-40B4-BE49-F238E27FC236}">
                    <a16:creationId xmlns:a16="http://schemas.microsoft.com/office/drawing/2014/main" id="{6AE49691-D7E1-D1C2-8A27-B70470865CFF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任意多边形 85">
                <a:extLst>
                  <a:ext uri="{FF2B5EF4-FFF2-40B4-BE49-F238E27FC236}">
                    <a16:creationId xmlns:a16="http://schemas.microsoft.com/office/drawing/2014/main" id="{8582A75D-5DDF-F9B0-0B2F-82FD4874F2E9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组合 86">
              <a:extLst>
                <a:ext uri="{FF2B5EF4-FFF2-40B4-BE49-F238E27FC236}">
                  <a16:creationId xmlns:a16="http://schemas.microsoft.com/office/drawing/2014/main" id="{5F349564-F862-AEA8-971E-DB3FB2C97938}"/>
                </a:ext>
              </a:extLst>
            </p:cNvPr>
            <p:cNvGrpSpPr/>
            <p:nvPr/>
          </p:nvGrpSpPr>
          <p:grpSpPr>
            <a:xfrm>
              <a:off x="2044407" y="1035210"/>
              <a:ext cx="566742" cy="472727"/>
              <a:chOff x="5421660" y="2031426"/>
              <a:chExt cx="1010965" cy="843565"/>
            </a:xfrm>
          </p:grpSpPr>
          <p:sp>
            <p:nvSpPr>
              <p:cNvPr id="35" name="六边形 87">
                <a:extLst>
                  <a:ext uri="{FF2B5EF4-FFF2-40B4-BE49-F238E27FC236}">
                    <a16:creationId xmlns:a16="http://schemas.microsoft.com/office/drawing/2014/main" id="{D67B66F1-A611-9DA8-311A-BDFAF34DE0E7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92D050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文本框 54">
                <a:extLst>
                  <a:ext uri="{FF2B5EF4-FFF2-40B4-BE49-F238E27FC236}">
                    <a16:creationId xmlns:a16="http://schemas.microsoft.com/office/drawing/2014/main" id="{4B4DBAF1-3617-0B38-907C-12C4D3975479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553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I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705B281-7290-423B-67CA-A8F73BAE8A43}"/>
              </a:ext>
            </a:extLst>
          </p:cNvPr>
          <p:cNvSpPr txBox="1"/>
          <p:nvPr/>
        </p:nvSpPr>
        <p:spPr>
          <a:xfrm>
            <a:off x="2286000" y="8394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spc="-35" dirty="0">
                <a:solidFill>
                  <a:srgbClr val="004981"/>
                </a:solidFill>
              </a:rPr>
              <a:t>ДЛЯ ПРЕПОДАВАТЕЛЕЙ</a:t>
            </a:r>
            <a:endParaRPr lang="ru-RU" b="1" dirty="0">
              <a:solidFill>
                <a:srgbClr val="004981"/>
              </a:solidFill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DE5BD20-D4ED-CB1A-5C4C-368301CC389E}"/>
              </a:ext>
            </a:extLst>
          </p:cNvPr>
          <p:cNvGrpSpPr/>
          <p:nvPr/>
        </p:nvGrpSpPr>
        <p:grpSpPr>
          <a:xfrm>
            <a:off x="1549456" y="1810030"/>
            <a:ext cx="843873" cy="727215"/>
            <a:chOff x="1900315" y="913908"/>
            <a:chExt cx="843873" cy="727215"/>
          </a:xfrm>
        </p:grpSpPr>
        <p:grpSp>
          <p:nvGrpSpPr>
            <p:cNvPr id="41" name="组合 79">
              <a:extLst>
                <a:ext uri="{FF2B5EF4-FFF2-40B4-BE49-F238E27FC236}">
                  <a16:creationId xmlns:a16="http://schemas.microsoft.com/office/drawing/2014/main" id="{8126B3C3-2442-CBA3-5B06-AEF7787D2F01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45" name="梯形 80">
                <a:extLst>
                  <a:ext uri="{FF2B5EF4-FFF2-40B4-BE49-F238E27FC236}">
                    <a16:creationId xmlns:a16="http://schemas.microsoft.com/office/drawing/2014/main" id="{3B2304D2-89F5-1EE7-5130-C2B6F19A091D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六边形 81">
                <a:extLst>
                  <a:ext uri="{FF2B5EF4-FFF2-40B4-BE49-F238E27FC236}">
                    <a16:creationId xmlns:a16="http://schemas.microsoft.com/office/drawing/2014/main" id="{A769FE73-73D2-09B2-A47F-3990A60C0B80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任意多边形 82">
                <a:extLst>
                  <a:ext uri="{FF2B5EF4-FFF2-40B4-BE49-F238E27FC236}">
                    <a16:creationId xmlns:a16="http://schemas.microsoft.com/office/drawing/2014/main" id="{3F6D54BE-CFCF-6359-8CC5-4F3BCFA66B5C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梯形 83">
                <a:extLst>
                  <a:ext uri="{FF2B5EF4-FFF2-40B4-BE49-F238E27FC236}">
                    <a16:creationId xmlns:a16="http://schemas.microsoft.com/office/drawing/2014/main" id="{CCD97828-6AFE-B423-0FC3-7F0574661701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梯形 71">
                <a:extLst>
                  <a:ext uri="{FF2B5EF4-FFF2-40B4-BE49-F238E27FC236}">
                    <a16:creationId xmlns:a16="http://schemas.microsoft.com/office/drawing/2014/main" id="{3C1768DA-17CA-DA2D-98B8-2FBCCEEB9A43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任意多边形 85">
                <a:extLst>
                  <a:ext uri="{FF2B5EF4-FFF2-40B4-BE49-F238E27FC236}">
                    <a16:creationId xmlns:a16="http://schemas.microsoft.com/office/drawing/2014/main" id="{1ACCB51D-BEE3-A43F-8081-7E63F4391A66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2" name="组合 86">
              <a:extLst>
                <a:ext uri="{FF2B5EF4-FFF2-40B4-BE49-F238E27FC236}">
                  <a16:creationId xmlns:a16="http://schemas.microsoft.com/office/drawing/2014/main" id="{94FD2403-F2C4-0074-B8F9-E83894F356D5}"/>
                </a:ext>
              </a:extLst>
            </p:cNvPr>
            <p:cNvGrpSpPr/>
            <p:nvPr/>
          </p:nvGrpSpPr>
          <p:grpSpPr>
            <a:xfrm>
              <a:off x="2044407" y="1035211"/>
              <a:ext cx="566742" cy="481470"/>
              <a:chOff x="5421660" y="2031426"/>
              <a:chExt cx="1010965" cy="859166"/>
            </a:xfrm>
          </p:grpSpPr>
          <p:sp>
            <p:nvSpPr>
              <p:cNvPr id="43" name="六边形 87">
                <a:extLst>
                  <a:ext uri="{FF2B5EF4-FFF2-40B4-BE49-F238E27FC236}">
                    <a16:creationId xmlns:a16="http://schemas.microsoft.com/office/drawing/2014/main" id="{6195D66C-B89A-27A5-2617-B066ABB11076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FF9900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文本框 54">
                <a:extLst>
                  <a:ext uri="{FF2B5EF4-FFF2-40B4-BE49-F238E27FC236}">
                    <a16:creationId xmlns:a16="http://schemas.microsoft.com/office/drawing/2014/main" id="{FE544E49-6A48-0B8D-35AE-FE144FB75806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8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II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14F2C1-8FC5-DD2C-863C-0F93AB438D68}"/>
              </a:ext>
            </a:extLst>
          </p:cNvPr>
          <p:cNvGrpSpPr/>
          <p:nvPr/>
        </p:nvGrpSpPr>
        <p:grpSpPr>
          <a:xfrm>
            <a:off x="2170739" y="2404060"/>
            <a:ext cx="843873" cy="727215"/>
            <a:chOff x="1900315" y="913908"/>
            <a:chExt cx="843873" cy="727215"/>
          </a:xfrm>
        </p:grpSpPr>
        <p:grpSp>
          <p:nvGrpSpPr>
            <p:cNvPr id="52" name="组合 79">
              <a:extLst>
                <a:ext uri="{FF2B5EF4-FFF2-40B4-BE49-F238E27FC236}">
                  <a16:creationId xmlns:a16="http://schemas.microsoft.com/office/drawing/2014/main" id="{4E26D15D-B565-7736-0247-AB931FCE3CE4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56" name="梯形 80">
                <a:extLst>
                  <a:ext uri="{FF2B5EF4-FFF2-40B4-BE49-F238E27FC236}">
                    <a16:creationId xmlns:a16="http://schemas.microsoft.com/office/drawing/2014/main" id="{E8F5AAE7-AF4A-F9FF-0A25-B2EE205FF174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六边形 81">
                <a:extLst>
                  <a:ext uri="{FF2B5EF4-FFF2-40B4-BE49-F238E27FC236}">
                    <a16:creationId xmlns:a16="http://schemas.microsoft.com/office/drawing/2014/main" id="{9FC846E3-72D0-03A5-B17F-567B283AC1D7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82">
                <a:extLst>
                  <a:ext uri="{FF2B5EF4-FFF2-40B4-BE49-F238E27FC236}">
                    <a16:creationId xmlns:a16="http://schemas.microsoft.com/office/drawing/2014/main" id="{BECC8323-A0C8-76A7-DB1A-5047AD50B932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梯形 83">
                <a:extLst>
                  <a:ext uri="{FF2B5EF4-FFF2-40B4-BE49-F238E27FC236}">
                    <a16:creationId xmlns:a16="http://schemas.microsoft.com/office/drawing/2014/main" id="{587C087B-8EA0-5772-5436-29E1B674F2D7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梯形 71">
                <a:extLst>
                  <a:ext uri="{FF2B5EF4-FFF2-40B4-BE49-F238E27FC236}">
                    <a16:creationId xmlns:a16="http://schemas.microsoft.com/office/drawing/2014/main" id="{81FF6976-1B7A-BEF1-2F31-4944DC338C7D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任意多边形 85">
                <a:extLst>
                  <a:ext uri="{FF2B5EF4-FFF2-40B4-BE49-F238E27FC236}">
                    <a16:creationId xmlns:a16="http://schemas.microsoft.com/office/drawing/2014/main" id="{AF5C4E9E-2B75-6154-A5FD-4F3DB59A4408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组合 86">
              <a:extLst>
                <a:ext uri="{FF2B5EF4-FFF2-40B4-BE49-F238E27FC236}">
                  <a16:creationId xmlns:a16="http://schemas.microsoft.com/office/drawing/2014/main" id="{1A55E015-D2F1-EBED-78FB-CB7A75221EF4}"/>
                </a:ext>
              </a:extLst>
            </p:cNvPr>
            <p:cNvGrpSpPr/>
            <p:nvPr/>
          </p:nvGrpSpPr>
          <p:grpSpPr>
            <a:xfrm>
              <a:off x="2044407" y="1035211"/>
              <a:ext cx="566742" cy="481470"/>
              <a:chOff x="5421660" y="2031426"/>
              <a:chExt cx="1010965" cy="859166"/>
            </a:xfrm>
          </p:grpSpPr>
          <p:sp>
            <p:nvSpPr>
              <p:cNvPr id="54" name="六边形 87">
                <a:extLst>
                  <a:ext uri="{FF2B5EF4-FFF2-40B4-BE49-F238E27FC236}">
                    <a16:creationId xmlns:a16="http://schemas.microsoft.com/office/drawing/2014/main" id="{9B6705A8-76C9-CC04-ACF7-BD1342D0CECB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C00000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80FC3B1-9792-6A8B-6708-24C7D4DBB6CC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8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III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020A4AB-505A-2474-0B03-4F632D2A87D3}"/>
              </a:ext>
            </a:extLst>
          </p:cNvPr>
          <p:cNvGrpSpPr/>
          <p:nvPr/>
        </p:nvGrpSpPr>
        <p:grpSpPr>
          <a:xfrm>
            <a:off x="2828170" y="2933105"/>
            <a:ext cx="843873" cy="727215"/>
            <a:chOff x="1900315" y="913908"/>
            <a:chExt cx="843873" cy="727215"/>
          </a:xfrm>
        </p:grpSpPr>
        <p:grpSp>
          <p:nvGrpSpPr>
            <p:cNvPr id="63" name="组合 79">
              <a:extLst>
                <a:ext uri="{FF2B5EF4-FFF2-40B4-BE49-F238E27FC236}">
                  <a16:creationId xmlns:a16="http://schemas.microsoft.com/office/drawing/2014/main" id="{82961A11-D2F4-6DDB-51D4-185F225284EC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67" name="梯形 80">
                <a:extLst>
                  <a:ext uri="{FF2B5EF4-FFF2-40B4-BE49-F238E27FC236}">
                    <a16:creationId xmlns:a16="http://schemas.microsoft.com/office/drawing/2014/main" id="{70CC1EE0-B355-9911-6CCD-B95E5FFDAA0E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六边形 81">
                <a:extLst>
                  <a:ext uri="{FF2B5EF4-FFF2-40B4-BE49-F238E27FC236}">
                    <a16:creationId xmlns:a16="http://schemas.microsoft.com/office/drawing/2014/main" id="{B9CB4CD0-7831-2309-C540-5CFA379A1CCA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任意多边形 82">
                <a:extLst>
                  <a:ext uri="{FF2B5EF4-FFF2-40B4-BE49-F238E27FC236}">
                    <a16:creationId xmlns:a16="http://schemas.microsoft.com/office/drawing/2014/main" id="{E1EDAF61-6965-0B82-D00D-DFC05641946D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梯形 83">
                <a:extLst>
                  <a:ext uri="{FF2B5EF4-FFF2-40B4-BE49-F238E27FC236}">
                    <a16:creationId xmlns:a16="http://schemas.microsoft.com/office/drawing/2014/main" id="{8DCE712D-F83C-AF89-2AAB-8C93F52D56DA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梯形 71">
                <a:extLst>
                  <a:ext uri="{FF2B5EF4-FFF2-40B4-BE49-F238E27FC236}">
                    <a16:creationId xmlns:a16="http://schemas.microsoft.com/office/drawing/2014/main" id="{DF428FBD-5FDA-9B13-454F-E9602CE3CF14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任意多边形 85">
                <a:extLst>
                  <a:ext uri="{FF2B5EF4-FFF2-40B4-BE49-F238E27FC236}">
                    <a16:creationId xmlns:a16="http://schemas.microsoft.com/office/drawing/2014/main" id="{3BF144F6-3F59-3DDD-4EA8-32144238D04C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组合 86">
              <a:extLst>
                <a:ext uri="{FF2B5EF4-FFF2-40B4-BE49-F238E27FC236}">
                  <a16:creationId xmlns:a16="http://schemas.microsoft.com/office/drawing/2014/main" id="{C700B285-1072-BE17-7787-B7C956CFCD49}"/>
                </a:ext>
              </a:extLst>
            </p:cNvPr>
            <p:cNvGrpSpPr/>
            <p:nvPr/>
          </p:nvGrpSpPr>
          <p:grpSpPr>
            <a:xfrm>
              <a:off x="2044407" y="1035211"/>
              <a:ext cx="566742" cy="481470"/>
              <a:chOff x="5421660" y="2031426"/>
              <a:chExt cx="1010965" cy="859166"/>
            </a:xfrm>
          </p:grpSpPr>
          <p:sp>
            <p:nvSpPr>
              <p:cNvPr id="65" name="六边形 87">
                <a:extLst>
                  <a:ext uri="{FF2B5EF4-FFF2-40B4-BE49-F238E27FC236}">
                    <a16:creationId xmlns:a16="http://schemas.microsoft.com/office/drawing/2014/main" id="{D8A8C1E0-E972-FF6F-F371-A21643CB082A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002060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文本框 54">
                <a:extLst>
                  <a:ext uri="{FF2B5EF4-FFF2-40B4-BE49-F238E27FC236}">
                    <a16:creationId xmlns:a16="http://schemas.microsoft.com/office/drawing/2014/main" id="{7B3583D6-C377-AB43-1BF9-2DC29725AC63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8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IV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BD099785-3BAC-51DE-BA8C-B2A6D22A6ACA}"/>
              </a:ext>
            </a:extLst>
          </p:cNvPr>
          <p:cNvGrpSpPr/>
          <p:nvPr/>
        </p:nvGrpSpPr>
        <p:grpSpPr>
          <a:xfrm>
            <a:off x="3480913" y="3464922"/>
            <a:ext cx="843873" cy="727215"/>
            <a:chOff x="1900315" y="913908"/>
            <a:chExt cx="843873" cy="727215"/>
          </a:xfrm>
        </p:grpSpPr>
        <p:grpSp>
          <p:nvGrpSpPr>
            <p:cNvPr id="75" name="组合 79">
              <a:extLst>
                <a:ext uri="{FF2B5EF4-FFF2-40B4-BE49-F238E27FC236}">
                  <a16:creationId xmlns:a16="http://schemas.microsoft.com/office/drawing/2014/main" id="{1442535A-9A61-614B-8C0B-B5A0F82613BC}"/>
                </a:ext>
              </a:extLst>
            </p:cNvPr>
            <p:cNvGrpSpPr/>
            <p:nvPr/>
          </p:nvGrpSpPr>
          <p:grpSpPr>
            <a:xfrm>
              <a:off x="1900315" y="913908"/>
              <a:ext cx="843873" cy="727215"/>
              <a:chOff x="5164627" y="1804365"/>
              <a:chExt cx="1505319" cy="1297689"/>
            </a:xfrm>
          </p:grpSpPr>
          <p:sp>
            <p:nvSpPr>
              <p:cNvPr id="79" name="梯形 80">
                <a:extLst>
                  <a:ext uri="{FF2B5EF4-FFF2-40B4-BE49-F238E27FC236}">
                    <a16:creationId xmlns:a16="http://schemas.microsoft.com/office/drawing/2014/main" id="{140C976C-ACC6-394F-1E4A-FEB4291704A4}"/>
                  </a:ext>
                </a:extLst>
              </p:cNvPr>
              <p:cNvSpPr/>
              <p:nvPr/>
            </p:nvSpPr>
            <p:spPr>
              <a:xfrm flipV="1">
                <a:off x="5530789" y="1866908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六边形 81">
                <a:extLst>
                  <a:ext uri="{FF2B5EF4-FFF2-40B4-BE49-F238E27FC236}">
                    <a16:creationId xmlns:a16="http://schemas.microsoft.com/office/drawing/2014/main" id="{37AA1CA6-5F2F-53AD-B101-FB1F19395C2B}"/>
                  </a:ext>
                </a:extLst>
              </p:cNvPr>
              <p:cNvSpPr/>
              <p:nvPr/>
            </p:nvSpPr>
            <p:spPr>
              <a:xfrm>
                <a:off x="5164627" y="1804365"/>
                <a:ext cx="1505319" cy="1297689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7000">
                    <a:srgbClr val="E0E0E0"/>
                  </a:gs>
                  <a:gs pos="17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381000" dist="127000" dir="2400000" algn="tl" rotWithShape="0">
                  <a:srgbClr val="696969">
                    <a:alpha val="4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任意多边形 82">
                <a:extLst>
                  <a:ext uri="{FF2B5EF4-FFF2-40B4-BE49-F238E27FC236}">
                    <a16:creationId xmlns:a16="http://schemas.microsoft.com/office/drawing/2014/main" id="{DE47BDF0-DE78-976A-D1E1-3E11B57C0BF2}"/>
                  </a:ext>
                </a:extLst>
              </p:cNvPr>
              <p:cNvSpPr/>
              <p:nvPr/>
            </p:nvSpPr>
            <p:spPr>
              <a:xfrm>
                <a:off x="5238159" y="1866909"/>
                <a:ext cx="1360218" cy="1172601"/>
              </a:xfrm>
              <a:custGeom>
                <a:avLst/>
                <a:gdLst>
                  <a:gd name="connsiteX0" fmla="*/ 407876 w 1381020"/>
                  <a:gd name="connsiteY0" fmla="*/ 167033 h 1190534"/>
                  <a:gd name="connsiteX1" fmla="*/ 193759 w 1381020"/>
                  <a:gd name="connsiteY1" fmla="*/ 595266 h 1190534"/>
                  <a:gd name="connsiteX2" fmla="*/ 407876 w 1381020"/>
                  <a:gd name="connsiteY2" fmla="*/ 1023499 h 1190534"/>
                  <a:gd name="connsiteX3" fmla="*/ 973145 w 1381020"/>
                  <a:gd name="connsiteY3" fmla="*/ 1023499 h 1190534"/>
                  <a:gd name="connsiteX4" fmla="*/ 1187261 w 1381020"/>
                  <a:gd name="connsiteY4" fmla="*/ 595266 h 1190534"/>
                  <a:gd name="connsiteX5" fmla="*/ 973145 w 1381020"/>
                  <a:gd name="connsiteY5" fmla="*/ 167033 h 1190534"/>
                  <a:gd name="connsiteX6" fmla="*/ 297634 w 1381020"/>
                  <a:gd name="connsiteY6" fmla="*/ 0 h 1190534"/>
                  <a:gd name="connsiteX7" fmla="*/ 1083387 w 1381020"/>
                  <a:gd name="connsiteY7" fmla="*/ 0 h 1190534"/>
                  <a:gd name="connsiteX8" fmla="*/ 1381020 w 1381020"/>
                  <a:gd name="connsiteY8" fmla="*/ 595267 h 1190534"/>
                  <a:gd name="connsiteX9" fmla="*/ 1083387 w 1381020"/>
                  <a:gd name="connsiteY9" fmla="*/ 1190534 h 1190534"/>
                  <a:gd name="connsiteX10" fmla="*/ 297634 w 1381020"/>
                  <a:gd name="connsiteY10" fmla="*/ 1190534 h 1190534"/>
                  <a:gd name="connsiteX11" fmla="*/ 0 w 1381020"/>
                  <a:gd name="connsiteY11" fmla="*/ 595267 h 119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1020" h="1190534">
                    <a:moveTo>
                      <a:pt x="407876" y="167033"/>
                    </a:moveTo>
                    <a:lnTo>
                      <a:pt x="193759" y="595266"/>
                    </a:lnTo>
                    <a:lnTo>
                      <a:pt x="407876" y="1023499"/>
                    </a:lnTo>
                    <a:lnTo>
                      <a:pt x="973145" y="1023499"/>
                    </a:lnTo>
                    <a:lnTo>
                      <a:pt x="1187261" y="595266"/>
                    </a:lnTo>
                    <a:lnTo>
                      <a:pt x="973145" y="167033"/>
                    </a:lnTo>
                    <a:close/>
                    <a:moveTo>
                      <a:pt x="297634" y="0"/>
                    </a:moveTo>
                    <a:lnTo>
                      <a:pt x="1083387" y="0"/>
                    </a:lnTo>
                    <a:lnTo>
                      <a:pt x="1381020" y="595267"/>
                    </a:lnTo>
                    <a:lnTo>
                      <a:pt x="1083387" y="1190534"/>
                    </a:lnTo>
                    <a:lnTo>
                      <a:pt x="297634" y="1190534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57000">
                    <a:srgbClr val="F5F5F5"/>
                  </a:gs>
                  <a:gs pos="32000">
                    <a:srgbClr val="DEDEDE"/>
                  </a:gs>
                  <a:gs pos="0">
                    <a:srgbClr val="CBCBCB"/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梯形 83">
                <a:extLst>
                  <a:ext uri="{FF2B5EF4-FFF2-40B4-BE49-F238E27FC236}">
                    <a16:creationId xmlns:a16="http://schemas.microsoft.com/office/drawing/2014/main" id="{02F8857D-3714-7053-BE74-1C24E011CA56}"/>
                  </a:ext>
                </a:extLst>
              </p:cNvPr>
              <p:cNvSpPr/>
              <p:nvPr/>
            </p:nvSpPr>
            <p:spPr>
              <a:xfrm>
                <a:off x="5530789" y="2874992"/>
                <a:ext cx="773977" cy="164519"/>
              </a:xfrm>
              <a:prstGeom prst="trapezoid">
                <a:avLst>
                  <a:gd name="adj" fmla="val 66343"/>
                </a:avLst>
              </a:prstGeom>
              <a:gradFill>
                <a:gsLst>
                  <a:gs pos="0">
                    <a:srgbClr val="E6E6E6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梯形 71">
                <a:extLst>
                  <a:ext uri="{FF2B5EF4-FFF2-40B4-BE49-F238E27FC236}">
                    <a16:creationId xmlns:a16="http://schemas.microsoft.com/office/drawing/2014/main" id="{CFE00212-DE9C-9336-B14F-CD5E2D683C47}"/>
                  </a:ext>
                </a:extLst>
              </p:cNvPr>
              <p:cNvSpPr/>
              <p:nvPr/>
            </p:nvSpPr>
            <p:spPr>
              <a:xfrm rot="14580000" flipH="1">
                <a:off x="6045462" y="2112345"/>
                <a:ext cx="656958" cy="169043"/>
              </a:xfrm>
              <a:custGeom>
                <a:avLst/>
                <a:gdLst>
                  <a:gd name="connsiteX0" fmla="*/ 0 w 667005"/>
                  <a:gd name="connsiteY0" fmla="*/ 171628 h 171628"/>
                  <a:gd name="connsiteX1" fmla="*/ 85140 w 667005"/>
                  <a:gd name="connsiteY1" fmla="*/ 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737 h 171737"/>
                  <a:gd name="connsiteX1" fmla="*/ 99339 w 667005"/>
                  <a:gd name="connsiteY1" fmla="*/ 0 h 171737"/>
                  <a:gd name="connsiteX2" fmla="*/ 581865 w 667005"/>
                  <a:gd name="connsiteY2" fmla="*/ 109 h 171737"/>
                  <a:gd name="connsiteX3" fmla="*/ 667005 w 667005"/>
                  <a:gd name="connsiteY3" fmla="*/ 171737 h 171737"/>
                  <a:gd name="connsiteX4" fmla="*/ 0 w 667005"/>
                  <a:gd name="connsiteY4" fmla="*/ 171737 h 171737"/>
                  <a:gd name="connsiteX0" fmla="*/ 0 w 667005"/>
                  <a:gd name="connsiteY0" fmla="*/ 171628 h 171628"/>
                  <a:gd name="connsiteX1" fmla="*/ 140601 w 667005"/>
                  <a:gd name="connsiteY1" fmla="*/ 10938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  <a:gd name="connsiteX0" fmla="*/ 0 w 667005"/>
                  <a:gd name="connsiteY0" fmla="*/ 171628 h 171628"/>
                  <a:gd name="connsiteX1" fmla="*/ 103609 w 667005"/>
                  <a:gd name="connsiteY1" fmla="*/ 1280 h 171628"/>
                  <a:gd name="connsiteX2" fmla="*/ 581865 w 667005"/>
                  <a:gd name="connsiteY2" fmla="*/ 0 h 171628"/>
                  <a:gd name="connsiteX3" fmla="*/ 667005 w 667005"/>
                  <a:gd name="connsiteY3" fmla="*/ 171628 h 171628"/>
                  <a:gd name="connsiteX4" fmla="*/ 0 w 667005"/>
                  <a:gd name="connsiteY4" fmla="*/ 171628 h 1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05" h="171628">
                    <a:moveTo>
                      <a:pt x="0" y="171628"/>
                    </a:moveTo>
                    <a:lnTo>
                      <a:pt x="103609" y="1280"/>
                    </a:lnTo>
                    <a:lnTo>
                      <a:pt x="581865" y="0"/>
                    </a:lnTo>
                    <a:lnTo>
                      <a:pt x="667005" y="171628"/>
                    </a:lnTo>
                    <a:lnTo>
                      <a:pt x="0" y="171628"/>
                    </a:ln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4F4F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任意多边形 85">
                <a:extLst>
                  <a:ext uri="{FF2B5EF4-FFF2-40B4-BE49-F238E27FC236}">
                    <a16:creationId xmlns:a16="http://schemas.microsoft.com/office/drawing/2014/main" id="{211B09BC-8BE7-DA78-CA6E-D54096851228}"/>
                  </a:ext>
                </a:extLst>
              </p:cNvPr>
              <p:cNvSpPr/>
              <p:nvPr/>
            </p:nvSpPr>
            <p:spPr>
              <a:xfrm>
                <a:off x="5238541" y="1871126"/>
                <a:ext cx="406992" cy="586301"/>
              </a:xfrm>
              <a:custGeom>
                <a:avLst/>
                <a:gdLst>
                  <a:gd name="connsiteX0" fmla="*/ 297634 w 413216"/>
                  <a:gd name="connsiteY0" fmla="*/ 0 h 595267"/>
                  <a:gd name="connsiteX1" fmla="*/ 302996 w 413216"/>
                  <a:gd name="connsiteY1" fmla="*/ 0 h 595267"/>
                  <a:gd name="connsiteX2" fmla="*/ 413216 w 413216"/>
                  <a:gd name="connsiteY2" fmla="*/ 167033 h 595267"/>
                  <a:gd name="connsiteX3" fmla="*/ 407876 w 413216"/>
                  <a:gd name="connsiteY3" fmla="*/ 167033 h 595267"/>
                  <a:gd name="connsiteX4" fmla="*/ 193759 w 413216"/>
                  <a:gd name="connsiteY4" fmla="*/ 595266 h 595267"/>
                  <a:gd name="connsiteX5" fmla="*/ 193760 w 413216"/>
                  <a:gd name="connsiteY5" fmla="*/ 595267 h 595267"/>
                  <a:gd name="connsiteX6" fmla="*/ 0 w 413216"/>
                  <a:gd name="connsiteY6" fmla="*/ 595267 h 59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216" h="595267">
                    <a:moveTo>
                      <a:pt x="297634" y="0"/>
                    </a:moveTo>
                    <a:lnTo>
                      <a:pt x="302996" y="0"/>
                    </a:lnTo>
                    <a:lnTo>
                      <a:pt x="413216" y="167033"/>
                    </a:lnTo>
                    <a:lnTo>
                      <a:pt x="407876" y="167033"/>
                    </a:lnTo>
                    <a:lnTo>
                      <a:pt x="193759" y="595266"/>
                    </a:lnTo>
                    <a:lnTo>
                      <a:pt x="193760" y="595267"/>
                    </a:lnTo>
                    <a:lnTo>
                      <a:pt x="0" y="595267"/>
                    </a:lnTo>
                    <a:close/>
                  </a:path>
                </a:pathLst>
              </a:custGeom>
              <a:gradFill>
                <a:gsLst>
                  <a:gs pos="100000">
                    <a:srgbClr val="DFDFDF"/>
                  </a:gs>
                  <a:gs pos="0">
                    <a:srgbClr val="B4B4B4"/>
                  </a:gs>
                </a:gsLst>
                <a:lin ang="2700000" scaled="0"/>
              </a:gradFill>
              <a:ln w="190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组合 86">
              <a:extLst>
                <a:ext uri="{FF2B5EF4-FFF2-40B4-BE49-F238E27FC236}">
                  <a16:creationId xmlns:a16="http://schemas.microsoft.com/office/drawing/2014/main" id="{6DC4E0F7-C347-7F55-17C2-AA8E5D8221B8}"/>
                </a:ext>
              </a:extLst>
            </p:cNvPr>
            <p:cNvGrpSpPr/>
            <p:nvPr/>
          </p:nvGrpSpPr>
          <p:grpSpPr>
            <a:xfrm>
              <a:off x="2044407" y="1035211"/>
              <a:ext cx="566742" cy="481470"/>
              <a:chOff x="5421660" y="2031426"/>
              <a:chExt cx="1010965" cy="859166"/>
            </a:xfrm>
          </p:grpSpPr>
          <p:sp>
            <p:nvSpPr>
              <p:cNvPr id="77" name="六边形 87">
                <a:extLst>
                  <a:ext uri="{FF2B5EF4-FFF2-40B4-BE49-F238E27FC236}">
                    <a16:creationId xmlns:a16="http://schemas.microsoft.com/office/drawing/2014/main" id="{3AAA5165-467A-198C-F655-8081B45E6042}"/>
                  </a:ext>
                </a:extLst>
              </p:cNvPr>
              <p:cNvSpPr/>
              <p:nvPr/>
            </p:nvSpPr>
            <p:spPr>
              <a:xfrm>
                <a:off x="5428018" y="2031426"/>
                <a:ext cx="978537" cy="843565"/>
              </a:xfrm>
              <a:prstGeom prst="hexagon">
                <a:avLst/>
              </a:prstGeom>
              <a:solidFill>
                <a:srgbClr val="9290D8"/>
              </a:solidFill>
              <a:ln w="19050">
                <a:noFill/>
              </a:ln>
              <a:effectLst>
                <a:innerShdw blurRad="76200" dist="63500" dir="13500000">
                  <a:prstClr val="black">
                    <a:alpha val="46000"/>
                  </a:prstClr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文本框 54">
                <a:extLst>
                  <a:ext uri="{FF2B5EF4-FFF2-40B4-BE49-F238E27FC236}">
                    <a16:creationId xmlns:a16="http://schemas.microsoft.com/office/drawing/2014/main" id="{B1093B8A-EC69-A525-9984-7B1224208F85}"/>
                  </a:ext>
                </a:extLst>
              </p:cNvPr>
              <p:cNvSpPr txBox="1"/>
              <p:nvPr/>
            </p:nvSpPr>
            <p:spPr>
              <a:xfrm>
                <a:off x="5421660" y="2066767"/>
                <a:ext cx="1010965" cy="8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prstClr val="white"/>
                    </a:solidFill>
                    <a:ea typeface="时尚中黑简体" panose="01010104010101010101" pitchFamily="2" charset="-122"/>
                  </a:rPr>
                  <a:t>V</a:t>
                </a:r>
                <a:endParaRPr lang="zh-CN" altLang="en-US" sz="2400" dirty="0">
                  <a:solidFill>
                    <a:prstClr val="white"/>
                  </a:solidFill>
                  <a:ea typeface="时尚中黑简体" panose="01010104010101010101" pitchFamily="2" charset="-122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6E6E56C1-B584-3288-CC2C-EF1A810F8548}"/>
              </a:ext>
            </a:extLst>
          </p:cNvPr>
          <p:cNvSpPr txBox="1"/>
          <p:nvPr/>
        </p:nvSpPr>
        <p:spPr>
          <a:xfrm>
            <a:off x="4451637" y="3401241"/>
            <a:ext cx="4318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115">
              <a:spcBef>
                <a:spcPts val="55"/>
              </a:spcBef>
            </a:pPr>
            <a:r>
              <a:rPr lang="ru-RU" sz="1400" dirty="0">
                <a:latin typeface="Arial"/>
                <a:cs typeface="Arial"/>
              </a:rPr>
              <a:t>Возможность стать сертифицированным преподавателем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6460CA1-76C0-8462-C05B-6BBD60E599C9}"/>
              </a:ext>
            </a:extLst>
          </p:cNvPr>
          <p:cNvSpPr txBox="1"/>
          <p:nvPr/>
        </p:nvSpPr>
        <p:spPr>
          <a:xfrm>
            <a:off x="3730890" y="2966538"/>
            <a:ext cx="42675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910">
              <a:lnSpc>
                <a:spcPct val="100000"/>
              </a:lnSpc>
            </a:pPr>
            <a:r>
              <a:rPr lang="ru-RU" sz="1400" spc="-10" dirty="0">
                <a:latin typeface="Arial"/>
                <a:cs typeface="Arial"/>
              </a:rPr>
              <a:t>Возможность учиться в удобное Вам время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10CDA82-6CE2-5D44-0323-5517DCAAECD7}"/>
              </a:ext>
            </a:extLst>
          </p:cNvPr>
          <p:cNvSpPr txBox="1"/>
          <p:nvPr/>
        </p:nvSpPr>
        <p:spPr>
          <a:xfrm>
            <a:off x="3093517" y="2462972"/>
            <a:ext cx="5601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115">
              <a:lnSpc>
                <a:spcPct val="100000"/>
              </a:lnSpc>
            </a:pPr>
            <a:r>
              <a:rPr lang="ru-RU" sz="1400" dirty="0">
                <a:latin typeface="Arial"/>
                <a:cs typeface="Arial"/>
              </a:rPr>
              <a:t>Контроль динамики качества освоения курса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1474F7-B297-3C5D-3084-BF1ED803779F}"/>
              </a:ext>
            </a:extLst>
          </p:cNvPr>
          <p:cNvSpPr txBox="1"/>
          <p:nvPr/>
        </p:nvSpPr>
        <p:spPr>
          <a:xfrm>
            <a:off x="2497486" y="1786783"/>
            <a:ext cx="6212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115">
              <a:lnSpc>
                <a:spcPct val="100000"/>
              </a:lnSpc>
            </a:pPr>
            <a:r>
              <a:rPr lang="ru-RU" sz="1400" spc="-10" dirty="0">
                <a:latin typeface="Arial"/>
                <a:cs typeface="Arial"/>
              </a:rPr>
              <a:t>В основе обучения — теоретические и практические материалы, созданные под руководством разработчиков КИМ ГИА 2023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794724-5DC6-A0F5-FF37-5F22B58CBAE7}"/>
              </a:ext>
            </a:extLst>
          </p:cNvPr>
          <p:cNvSpPr txBox="1"/>
          <p:nvPr/>
        </p:nvSpPr>
        <p:spPr>
          <a:xfrm>
            <a:off x="1860193" y="1404549"/>
            <a:ext cx="6196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115"/>
            <a:r>
              <a:rPr lang="ru-RU" sz="1400" spc="-10" dirty="0">
                <a:latin typeface="Arial"/>
                <a:cs typeface="Arial"/>
              </a:rPr>
              <a:t>Авторы курсов — разработчики экзаменационных КИМ ГИА 2023</a:t>
            </a:r>
          </a:p>
        </p:txBody>
      </p:sp>
    </p:spTree>
    <p:extLst>
      <p:ext uri="{BB962C8B-B14F-4D97-AF65-F5344CB8AC3E}">
        <p14:creationId xmlns:p14="http://schemas.microsoft.com/office/powerpoint/2010/main" val="214913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3991607" y="2161107"/>
            <a:ext cx="12192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zh-CN" sz="160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СОСТАВ</a:t>
            </a:r>
            <a:r>
              <a:rPr lang="ru-RU" altLang="zh-CN" sz="1600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ru-RU" altLang="zh-CN" sz="160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МОДУЛЕЙ</a:t>
            </a:r>
            <a:endParaRPr lang="zh-CN" altLang="en-US" sz="1600" b="1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2" name="组合 29"/>
          <p:cNvGrpSpPr/>
          <p:nvPr/>
        </p:nvGrpSpPr>
        <p:grpSpPr>
          <a:xfrm>
            <a:off x="2971816" y="1399645"/>
            <a:ext cx="1256519" cy="1082816"/>
            <a:chOff x="3978461" y="2452512"/>
            <a:chExt cx="1505319" cy="1297689"/>
          </a:xfrm>
        </p:grpSpPr>
        <p:sp>
          <p:nvSpPr>
            <p:cNvPr id="6" name="梯形 30"/>
            <p:cNvSpPr/>
            <p:nvPr/>
          </p:nvSpPr>
          <p:spPr>
            <a:xfrm>
              <a:off x="4344623" y="3523139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7" name="六边形 31"/>
            <p:cNvSpPr/>
            <p:nvPr/>
          </p:nvSpPr>
          <p:spPr>
            <a:xfrm>
              <a:off x="3978461" y="2452512"/>
              <a:ext cx="1505319" cy="1297689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32"/>
            <p:cNvSpPr/>
            <p:nvPr/>
          </p:nvSpPr>
          <p:spPr>
            <a:xfrm>
              <a:off x="4051993" y="2515056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9" name="梯形 71"/>
            <p:cNvSpPr/>
            <p:nvPr/>
          </p:nvSpPr>
          <p:spPr>
            <a:xfrm rot="14580000" flipH="1">
              <a:off x="4859296" y="2760492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34"/>
            <p:cNvSpPr/>
            <p:nvPr/>
          </p:nvSpPr>
          <p:spPr>
            <a:xfrm>
              <a:off x="4052375" y="2519273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1" name="梯形 35"/>
            <p:cNvSpPr/>
            <p:nvPr/>
          </p:nvSpPr>
          <p:spPr>
            <a:xfrm flipV="1">
              <a:off x="4344623" y="251505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36"/>
          <p:cNvGrpSpPr/>
          <p:nvPr/>
        </p:nvGrpSpPr>
        <p:grpSpPr>
          <a:xfrm>
            <a:off x="3180304" y="1589108"/>
            <a:ext cx="843875" cy="703886"/>
            <a:chOff x="4228234" y="2679573"/>
            <a:chExt cx="1010966" cy="843565"/>
          </a:xfrm>
        </p:grpSpPr>
        <p:sp>
          <p:nvSpPr>
            <p:cNvPr id="13" name="六边形 37"/>
            <p:cNvSpPr/>
            <p:nvPr/>
          </p:nvSpPr>
          <p:spPr>
            <a:xfrm>
              <a:off x="4241852" y="2679573"/>
              <a:ext cx="978537" cy="843565"/>
            </a:xfrm>
            <a:prstGeom prst="hexagon">
              <a:avLst/>
            </a:prstGeom>
            <a:noFill/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4" name="文本框 1"/>
            <p:cNvSpPr txBox="1"/>
            <p:nvPr/>
          </p:nvSpPr>
          <p:spPr>
            <a:xfrm>
              <a:off x="4228234" y="2842333"/>
              <a:ext cx="1010966" cy="55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" name="组合 39"/>
          <p:cNvGrpSpPr/>
          <p:nvPr/>
        </p:nvGrpSpPr>
        <p:grpSpPr>
          <a:xfrm>
            <a:off x="2971816" y="2479946"/>
            <a:ext cx="1256519" cy="1082816"/>
            <a:chOff x="3978461" y="3747190"/>
            <a:chExt cx="1505319" cy="1297689"/>
          </a:xfrm>
        </p:grpSpPr>
        <p:sp>
          <p:nvSpPr>
            <p:cNvPr id="16" name="梯形 40"/>
            <p:cNvSpPr/>
            <p:nvPr/>
          </p:nvSpPr>
          <p:spPr>
            <a:xfrm>
              <a:off x="4344623" y="4817817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7" name="梯形 41"/>
            <p:cNvSpPr/>
            <p:nvPr/>
          </p:nvSpPr>
          <p:spPr>
            <a:xfrm flipV="1">
              <a:off x="4344623" y="3809733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8" name="六边形 42"/>
            <p:cNvSpPr/>
            <p:nvPr/>
          </p:nvSpPr>
          <p:spPr>
            <a:xfrm>
              <a:off x="3978461" y="3747190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43"/>
            <p:cNvSpPr/>
            <p:nvPr/>
          </p:nvSpPr>
          <p:spPr>
            <a:xfrm>
              <a:off x="4051993" y="3809734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0" name="梯形 71"/>
            <p:cNvSpPr/>
            <p:nvPr/>
          </p:nvSpPr>
          <p:spPr>
            <a:xfrm rot="14580000" flipH="1">
              <a:off x="4859296" y="4055170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45"/>
            <p:cNvSpPr/>
            <p:nvPr/>
          </p:nvSpPr>
          <p:spPr>
            <a:xfrm>
              <a:off x="4052375" y="3813951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46"/>
          <p:cNvGrpSpPr/>
          <p:nvPr/>
        </p:nvGrpSpPr>
        <p:grpSpPr>
          <a:xfrm>
            <a:off x="3192061" y="2661598"/>
            <a:ext cx="843875" cy="703886"/>
            <a:chOff x="4228234" y="3974251"/>
            <a:chExt cx="1010966" cy="843565"/>
          </a:xfrm>
        </p:grpSpPr>
        <p:sp>
          <p:nvSpPr>
            <p:cNvPr id="23" name="六边形 47"/>
            <p:cNvSpPr/>
            <p:nvPr/>
          </p:nvSpPr>
          <p:spPr>
            <a:xfrm>
              <a:off x="4241852" y="3974251"/>
              <a:ext cx="978537" cy="843565"/>
            </a:xfrm>
            <a:prstGeom prst="hexagon">
              <a:avLst/>
            </a:prstGeom>
            <a:solidFill>
              <a:srgbClr val="C00000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4" name="文本框 26"/>
            <p:cNvSpPr txBox="1"/>
            <p:nvPr/>
          </p:nvSpPr>
          <p:spPr>
            <a:xfrm>
              <a:off x="4228234" y="4118520"/>
              <a:ext cx="1010966" cy="55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5" name="组合 49"/>
          <p:cNvGrpSpPr/>
          <p:nvPr/>
        </p:nvGrpSpPr>
        <p:grpSpPr>
          <a:xfrm>
            <a:off x="4952086" y="1399645"/>
            <a:ext cx="1256519" cy="1082816"/>
            <a:chOff x="6350839" y="2452512"/>
            <a:chExt cx="1505319" cy="1297689"/>
          </a:xfrm>
        </p:grpSpPr>
        <p:sp>
          <p:nvSpPr>
            <p:cNvPr id="26" name="梯形 50"/>
            <p:cNvSpPr/>
            <p:nvPr/>
          </p:nvSpPr>
          <p:spPr>
            <a:xfrm>
              <a:off x="6717001" y="3523139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7" name="梯形 51"/>
            <p:cNvSpPr/>
            <p:nvPr/>
          </p:nvSpPr>
          <p:spPr>
            <a:xfrm flipV="1">
              <a:off x="6717001" y="251505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8" name="六边形 52"/>
            <p:cNvSpPr/>
            <p:nvPr/>
          </p:nvSpPr>
          <p:spPr>
            <a:xfrm>
              <a:off x="6350839" y="2452512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53"/>
            <p:cNvSpPr/>
            <p:nvPr/>
          </p:nvSpPr>
          <p:spPr>
            <a:xfrm>
              <a:off x="6424371" y="2515056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30" name="梯形 71"/>
            <p:cNvSpPr/>
            <p:nvPr/>
          </p:nvSpPr>
          <p:spPr>
            <a:xfrm rot="14580000" flipH="1">
              <a:off x="7231674" y="2760492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55"/>
            <p:cNvSpPr/>
            <p:nvPr/>
          </p:nvSpPr>
          <p:spPr>
            <a:xfrm>
              <a:off x="6424753" y="2519273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56"/>
          <p:cNvGrpSpPr/>
          <p:nvPr/>
        </p:nvGrpSpPr>
        <p:grpSpPr>
          <a:xfrm>
            <a:off x="5157298" y="1589107"/>
            <a:ext cx="843875" cy="703886"/>
            <a:chOff x="6596686" y="2679573"/>
            <a:chExt cx="1010966" cy="843565"/>
          </a:xfrm>
        </p:grpSpPr>
        <p:sp>
          <p:nvSpPr>
            <p:cNvPr id="33" name="六边形 57"/>
            <p:cNvSpPr/>
            <p:nvPr/>
          </p:nvSpPr>
          <p:spPr>
            <a:xfrm>
              <a:off x="6614230" y="2679573"/>
              <a:ext cx="978537" cy="843565"/>
            </a:xfrm>
            <a:prstGeom prst="hexagon">
              <a:avLst/>
            </a:prstGeom>
            <a:solidFill>
              <a:srgbClr val="663A77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34" name="文本框 47"/>
            <p:cNvSpPr txBox="1"/>
            <p:nvPr/>
          </p:nvSpPr>
          <p:spPr>
            <a:xfrm>
              <a:off x="6596686" y="2842334"/>
              <a:ext cx="1010966" cy="55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05</a:t>
              </a:r>
              <a:endParaRPr lang="zh-CN" altLang="en-US" sz="2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5" name="组合 59"/>
          <p:cNvGrpSpPr/>
          <p:nvPr/>
        </p:nvGrpSpPr>
        <p:grpSpPr>
          <a:xfrm>
            <a:off x="4952086" y="2479946"/>
            <a:ext cx="1256519" cy="1082816"/>
            <a:chOff x="6350839" y="3747190"/>
            <a:chExt cx="1505319" cy="1297689"/>
          </a:xfrm>
        </p:grpSpPr>
        <p:sp>
          <p:nvSpPr>
            <p:cNvPr id="36" name="梯形 60"/>
            <p:cNvSpPr/>
            <p:nvPr/>
          </p:nvSpPr>
          <p:spPr>
            <a:xfrm>
              <a:off x="6717001" y="4817817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37" name="梯形 61"/>
            <p:cNvSpPr/>
            <p:nvPr/>
          </p:nvSpPr>
          <p:spPr>
            <a:xfrm flipV="1">
              <a:off x="6717001" y="3809733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38" name="六边形 62"/>
            <p:cNvSpPr/>
            <p:nvPr/>
          </p:nvSpPr>
          <p:spPr>
            <a:xfrm>
              <a:off x="6350839" y="3747190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39" name="任意多边形 63"/>
            <p:cNvSpPr/>
            <p:nvPr/>
          </p:nvSpPr>
          <p:spPr>
            <a:xfrm>
              <a:off x="6424371" y="3809734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0" name="梯形 71"/>
            <p:cNvSpPr/>
            <p:nvPr/>
          </p:nvSpPr>
          <p:spPr>
            <a:xfrm rot="14580000" flipH="1">
              <a:off x="7231674" y="4055170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65"/>
            <p:cNvSpPr/>
            <p:nvPr/>
          </p:nvSpPr>
          <p:spPr>
            <a:xfrm>
              <a:off x="6424753" y="3813951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66"/>
          <p:cNvGrpSpPr/>
          <p:nvPr/>
        </p:nvGrpSpPr>
        <p:grpSpPr>
          <a:xfrm>
            <a:off x="5157298" y="2669410"/>
            <a:ext cx="843875" cy="703886"/>
            <a:chOff x="6596686" y="3974251"/>
            <a:chExt cx="1010966" cy="843565"/>
          </a:xfrm>
        </p:grpSpPr>
        <p:sp>
          <p:nvSpPr>
            <p:cNvPr id="43" name="六边形 67"/>
            <p:cNvSpPr/>
            <p:nvPr/>
          </p:nvSpPr>
          <p:spPr>
            <a:xfrm>
              <a:off x="6614230" y="3974251"/>
              <a:ext cx="978537" cy="843565"/>
            </a:xfrm>
            <a:prstGeom prst="hexagon">
              <a:avLst/>
            </a:prstGeom>
            <a:solidFill>
              <a:srgbClr val="0070C0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4" name="文本框 50"/>
            <p:cNvSpPr txBox="1"/>
            <p:nvPr/>
          </p:nvSpPr>
          <p:spPr>
            <a:xfrm>
              <a:off x="6596686" y="4118520"/>
              <a:ext cx="1010966" cy="55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04</a:t>
              </a:r>
              <a:endParaRPr lang="zh-CN" altLang="en-US" sz="2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5" name="组合 69"/>
          <p:cNvGrpSpPr/>
          <p:nvPr/>
        </p:nvGrpSpPr>
        <p:grpSpPr>
          <a:xfrm>
            <a:off x="3961933" y="3010435"/>
            <a:ext cx="1256519" cy="1082816"/>
            <a:chOff x="5164627" y="4382948"/>
            <a:chExt cx="1505319" cy="1297689"/>
          </a:xfrm>
        </p:grpSpPr>
        <p:sp>
          <p:nvSpPr>
            <p:cNvPr id="46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7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8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0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76"/>
          <p:cNvGrpSpPr/>
          <p:nvPr/>
        </p:nvGrpSpPr>
        <p:grpSpPr>
          <a:xfrm>
            <a:off x="4152313" y="3199897"/>
            <a:ext cx="846281" cy="703886"/>
            <a:chOff x="5392706" y="4610009"/>
            <a:chExt cx="1013849" cy="843565"/>
          </a:xfrm>
        </p:grpSpPr>
        <p:sp>
          <p:nvSpPr>
            <p:cNvPr id="53" name="六边形 77"/>
            <p:cNvSpPr/>
            <p:nvPr/>
          </p:nvSpPr>
          <p:spPr>
            <a:xfrm>
              <a:off x="5428018" y="4610009"/>
              <a:ext cx="978537" cy="843565"/>
            </a:xfrm>
            <a:prstGeom prst="hexagon">
              <a:avLst/>
            </a:prstGeom>
            <a:solidFill>
              <a:srgbClr val="92D050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4" name="文本框 52"/>
            <p:cNvSpPr txBox="1"/>
            <p:nvPr/>
          </p:nvSpPr>
          <p:spPr>
            <a:xfrm>
              <a:off x="5392706" y="4771239"/>
              <a:ext cx="1010965" cy="55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5" name="组合 79"/>
          <p:cNvGrpSpPr/>
          <p:nvPr/>
        </p:nvGrpSpPr>
        <p:grpSpPr>
          <a:xfrm>
            <a:off x="3961933" y="858817"/>
            <a:ext cx="1256519" cy="1082816"/>
            <a:chOff x="5164627" y="1804365"/>
            <a:chExt cx="1505319" cy="1297689"/>
          </a:xfrm>
        </p:grpSpPr>
        <p:sp>
          <p:nvSpPr>
            <p:cNvPr id="56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7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8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9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60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61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组合 86"/>
          <p:cNvGrpSpPr/>
          <p:nvPr/>
        </p:nvGrpSpPr>
        <p:grpSpPr>
          <a:xfrm>
            <a:off x="4176806" y="1048283"/>
            <a:ext cx="843873" cy="703886"/>
            <a:chOff x="5422049" y="2031426"/>
            <a:chExt cx="1010965" cy="843565"/>
          </a:xfrm>
        </p:grpSpPr>
        <p:sp>
          <p:nvSpPr>
            <p:cNvPr id="63" name="六边形 87"/>
            <p:cNvSpPr/>
            <p:nvPr/>
          </p:nvSpPr>
          <p:spPr>
            <a:xfrm>
              <a:off x="5428018" y="2031426"/>
              <a:ext cx="978537" cy="843565"/>
            </a:xfrm>
            <a:prstGeom prst="hexagon">
              <a:avLst/>
            </a:prstGeom>
            <a:solidFill>
              <a:srgbClr val="FFB850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64" name="文本框 54"/>
            <p:cNvSpPr txBox="1"/>
            <p:nvPr/>
          </p:nvSpPr>
          <p:spPr>
            <a:xfrm>
              <a:off x="5422049" y="2200064"/>
              <a:ext cx="1010965" cy="55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06</a:t>
              </a:r>
              <a:endParaRPr lang="zh-CN" altLang="en-US" sz="2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5" name="组合 89"/>
          <p:cNvGrpSpPr/>
          <p:nvPr/>
        </p:nvGrpSpPr>
        <p:grpSpPr>
          <a:xfrm>
            <a:off x="5029200" y="713274"/>
            <a:ext cx="2171041" cy="299838"/>
            <a:chOff x="5415884" y="5002052"/>
            <a:chExt cx="2972305" cy="359338"/>
          </a:xfrm>
        </p:grpSpPr>
        <p:sp>
          <p:nvSpPr>
            <p:cNvPr id="66" name="任意多边形 90"/>
            <p:cNvSpPr/>
            <p:nvPr/>
          </p:nvSpPr>
          <p:spPr>
            <a:xfrm flipH="1">
              <a:off x="5487706" y="5063233"/>
              <a:ext cx="2900483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67" name="椭圆 91"/>
            <p:cNvSpPr/>
            <p:nvPr/>
          </p:nvSpPr>
          <p:spPr>
            <a:xfrm flipH="1">
              <a:off x="5415884" y="5002052"/>
              <a:ext cx="118316" cy="12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组合 92"/>
          <p:cNvGrpSpPr/>
          <p:nvPr/>
        </p:nvGrpSpPr>
        <p:grpSpPr>
          <a:xfrm>
            <a:off x="6133513" y="2156192"/>
            <a:ext cx="1377630" cy="299838"/>
            <a:chOff x="5415884" y="5002052"/>
            <a:chExt cx="1633441" cy="359338"/>
          </a:xfrm>
        </p:grpSpPr>
        <p:sp>
          <p:nvSpPr>
            <p:cNvPr id="69" name="任意多边形 93"/>
            <p:cNvSpPr/>
            <p:nvPr/>
          </p:nvSpPr>
          <p:spPr>
            <a:xfrm flipH="1">
              <a:off x="5487704" y="5063233"/>
              <a:ext cx="1561621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70" name="椭圆 94"/>
            <p:cNvSpPr/>
            <p:nvPr/>
          </p:nvSpPr>
          <p:spPr>
            <a:xfrm flipH="1">
              <a:off x="5415884" y="5002052"/>
              <a:ext cx="118316" cy="12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95"/>
          <p:cNvGrpSpPr/>
          <p:nvPr/>
        </p:nvGrpSpPr>
        <p:grpSpPr>
          <a:xfrm>
            <a:off x="6096000" y="3304074"/>
            <a:ext cx="1377630" cy="299838"/>
            <a:chOff x="5415884" y="5002052"/>
            <a:chExt cx="1633441" cy="359338"/>
          </a:xfrm>
        </p:grpSpPr>
        <p:sp>
          <p:nvSpPr>
            <p:cNvPr id="72" name="任意多边形 96"/>
            <p:cNvSpPr/>
            <p:nvPr/>
          </p:nvSpPr>
          <p:spPr>
            <a:xfrm flipH="1">
              <a:off x="5487704" y="5063233"/>
              <a:ext cx="1561621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73" name="椭圆 97"/>
            <p:cNvSpPr/>
            <p:nvPr/>
          </p:nvSpPr>
          <p:spPr>
            <a:xfrm flipH="1">
              <a:off x="5415884" y="5002052"/>
              <a:ext cx="118316" cy="12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98"/>
          <p:cNvGrpSpPr/>
          <p:nvPr/>
        </p:nvGrpSpPr>
        <p:grpSpPr>
          <a:xfrm flipH="1" flipV="1">
            <a:off x="1600201" y="3997113"/>
            <a:ext cx="3047999" cy="295193"/>
            <a:chOff x="5415884" y="5007622"/>
            <a:chExt cx="4172929" cy="353771"/>
          </a:xfrm>
        </p:grpSpPr>
        <p:sp>
          <p:nvSpPr>
            <p:cNvPr id="75" name="任意多边形 99"/>
            <p:cNvSpPr/>
            <p:nvPr/>
          </p:nvSpPr>
          <p:spPr>
            <a:xfrm flipH="1">
              <a:off x="5521868" y="5063236"/>
              <a:ext cx="4066945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76" name="椭圆 100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组合 101"/>
          <p:cNvGrpSpPr/>
          <p:nvPr/>
        </p:nvGrpSpPr>
        <p:grpSpPr>
          <a:xfrm flipH="1" flipV="1">
            <a:off x="1597265" y="2618274"/>
            <a:ext cx="1435964" cy="295192"/>
            <a:chOff x="5415884" y="5007622"/>
            <a:chExt cx="1965936" cy="353770"/>
          </a:xfrm>
        </p:grpSpPr>
        <p:sp>
          <p:nvSpPr>
            <p:cNvPr id="78" name="任意多边形 102"/>
            <p:cNvSpPr/>
            <p:nvPr/>
          </p:nvSpPr>
          <p:spPr>
            <a:xfrm flipH="1">
              <a:off x="5521869" y="5063234"/>
              <a:ext cx="1859951" cy="298158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79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104"/>
          <p:cNvGrpSpPr/>
          <p:nvPr/>
        </p:nvGrpSpPr>
        <p:grpSpPr>
          <a:xfrm flipH="1" flipV="1">
            <a:off x="1568072" y="1475274"/>
            <a:ext cx="1388958" cy="295192"/>
            <a:chOff x="5415884" y="5007622"/>
            <a:chExt cx="1901582" cy="353770"/>
          </a:xfrm>
        </p:grpSpPr>
        <p:sp>
          <p:nvSpPr>
            <p:cNvPr id="81" name="任意多边形 105"/>
            <p:cNvSpPr/>
            <p:nvPr/>
          </p:nvSpPr>
          <p:spPr>
            <a:xfrm flipH="1">
              <a:off x="5521869" y="5063234"/>
              <a:ext cx="1795597" cy="298158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82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7" name="组合 107"/>
          <p:cNvGrpSpPr/>
          <p:nvPr/>
        </p:nvGrpSpPr>
        <p:grpSpPr>
          <a:xfrm>
            <a:off x="328745" y="713275"/>
            <a:ext cx="2297030" cy="757232"/>
            <a:chOff x="1409161" y="1708155"/>
            <a:chExt cx="2751858" cy="784312"/>
          </a:xfrm>
        </p:grpSpPr>
        <p:sp>
          <p:nvSpPr>
            <p:cNvPr id="84" name="Freeform 32"/>
            <p:cNvSpPr>
              <a:spLocks noEditPoints="1"/>
            </p:cNvSpPr>
            <p:nvPr/>
          </p:nvSpPr>
          <p:spPr bwMode="auto">
            <a:xfrm>
              <a:off x="1409161" y="1708155"/>
              <a:ext cx="346328" cy="247893"/>
            </a:xfrm>
            <a:custGeom>
              <a:avLst/>
              <a:gdLst>
                <a:gd name="T0" fmla="*/ 92 w 244"/>
                <a:gd name="T1" fmla="*/ 48 h 175"/>
                <a:gd name="T2" fmla="*/ 102 w 244"/>
                <a:gd name="T3" fmla="*/ 27 h 175"/>
                <a:gd name="T4" fmla="*/ 75 w 244"/>
                <a:gd name="T5" fmla="*/ 0 h 175"/>
                <a:gd name="T6" fmla="*/ 48 w 244"/>
                <a:gd name="T7" fmla="*/ 27 h 175"/>
                <a:gd name="T8" fmla="*/ 58 w 244"/>
                <a:gd name="T9" fmla="*/ 48 h 175"/>
                <a:gd name="T10" fmla="*/ 10 w 244"/>
                <a:gd name="T11" fmla="*/ 123 h 175"/>
                <a:gd name="T12" fmla="*/ 46 w 244"/>
                <a:gd name="T13" fmla="*/ 97 h 175"/>
                <a:gd name="T14" fmla="*/ 32 w 244"/>
                <a:gd name="T15" fmla="*/ 175 h 175"/>
                <a:gd name="T16" fmla="*/ 57 w 244"/>
                <a:gd name="T17" fmla="*/ 175 h 175"/>
                <a:gd name="T18" fmla="*/ 75 w 244"/>
                <a:gd name="T19" fmla="*/ 142 h 175"/>
                <a:gd name="T20" fmla="*/ 93 w 244"/>
                <a:gd name="T21" fmla="*/ 175 h 175"/>
                <a:gd name="T22" fmla="*/ 118 w 244"/>
                <a:gd name="T23" fmla="*/ 175 h 175"/>
                <a:gd name="T24" fmla="*/ 104 w 244"/>
                <a:gd name="T25" fmla="*/ 97 h 175"/>
                <a:gd name="T26" fmla="*/ 140 w 244"/>
                <a:gd name="T27" fmla="*/ 123 h 175"/>
                <a:gd name="T28" fmla="*/ 92 w 244"/>
                <a:gd name="T29" fmla="*/ 48 h 175"/>
                <a:gd name="T30" fmla="*/ 208 w 244"/>
                <a:gd name="T31" fmla="*/ 97 h 175"/>
                <a:gd name="T32" fmla="*/ 214 w 244"/>
                <a:gd name="T33" fmla="*/ 84 h 175"/>
                <a:gd name="T34" fmla="*/ 198 w 244"/>
                <a:gd name="T35" fmla="*/ 68 h 175"/>
                <a:gd name="T36" fmla="*/ 181 w 244"/>
                <a:gd name="T37" fmla="*/ 84 h 175"/>
                <a:gd name="T38" fmla="*/ 187 w 244"/>
                <a:gd name="T39" fmla="*/ 97 h 175"/>
                <a:gd name="T40" fmla="*/ 158 w 244"/>
                <a:gd name="T41" fmla="*/ 143 h 175"/>
                <a:gd name="T42" fmla="*/ 180 w 244"/>
                <a:gd name="T43" fmla="*/ 127 h 175"/>
                <a:gd name="T44" fmla="*/ 171 w 244"/>
                <a:gd name="T45" fmla="*/ 175 h 175"/>
                <a:gd name="T46" fmla="*/ 186 w 244"/>
                <a:gd name="T47" fmla="*/ 175 h 175"/>
                <a:gd name="T48" fmla="*/ 198 w 244"/>
                <a:gd name="T49" fmla="*/ 155 h 175"/>
                <a:gd name="T50" fmla="*/ 209 w 244"/>
                <a:gd name="T51" fmla="*/ 175 h 175"/>
                <a:gd name="T52" fmla="*/ 224 w 244"/>
                <a:gd name="T53" fmla="*/ 175 h 175"/>
                <a:gd name="T54" fmla="*/ 216 w 244"/>
                <a:gd name="T55" fmla="*/ 127 h 175"/>
                <a:gd name="T56" fmla="*/ 237 w 244"/>
                <a:gd name="T57" fmla="*/ 143 h 175"/>
                <a:gd name="T58" fmla="*/ 208 w 244"/>
                <a:gd name="T59" fmla="*/ 9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" h="175">
                  <a:moveTo>
                    <a:pt x="92" y="48"/>
                  </a:moveTo>
                  <a:cubicBezTo>
                    <a:pt x="98" y="43"/>
                    <a:pt x="102" y="36"/>
                    <a:pt x="102" y="27"/>
                  </a:cubicBezTo>
                  <a:cubicBezTo>
                    <a:pt x="102" y="12"/>
                    <a:pt x="90" y="0"/>
                    <a:pt x="75" y="0"/>
                  </a:cubicBezTo>
                  <a:cubicBezTo>
                    <a:pt x="60" y="0"/>
                    <a:pt x="48" y="12"/>
                    <a:pt x="48" y="27"/>
                  </a:cubicBezTo>
                  <a:cubicBezTo>
                    <a:pt x="48" y="36"/>
                    <a:pt x="52" y="43"/>
                    <a:pt x="58" y="48"/>
                  </a:cubicBezTo>
                  <a:cubicBezTo>
                    <a:pt x="31" y="58"/>
                    <a:pt x="0" y="113"/>
                    <a:pt x="10" y="123"/>
                  </a:cubicBezTo>
                  <a:cubicBezTo>
                    <a:pt x="19" y="131"/>
                    <a:pt x="34" y="114"/>
                    <a:pt x="46" y="97"/>
                  </a:cubicBezTo>
                  <a:cubicBezTo>
                    <a:pt x="39" y="123"/>
                    <a:pt x="34" y="151"/>
                    <a:pt x="32" y="175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7" y="161"/>
                    <a:pt x="66" y="142"/>
                    <a:pt x="75" y="142"/>
                  </a:cubicBezTo>
                  <a:cubicBezTo>
                    <a:pt x="84" y="142"/>
                    <a:pt x="93" y="161"/>
                    <a:pt x="93" y="175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116" y="151"/>
                    <a:pt x="111" y="123"/>
                    <a:pt x="104" y="97"/>
                  </a:cubicBezTo>
                  <a:cubicBezTo>
                    <a:pt x="116" y="114"/>
                    <a:pt x="131" y="131"/>
                    <a:pt x="140" y="123"/>
                  </a:cubicBezTo>
                  <a:cubicBezTo>
                    <a:pt x="150" y="113"/>
                    <a:pt x="119" y="58"/>
                    <a:pt x="92" y="48"/>
                  </a:cubicBezTo>
                  <a:close/>
                  <a:moveTo>
                    <a:pt x="208" y="97"/>
                  </a:moveTo>
                  <a:cubicBezTo>
                    <a:pt x="212" y="94"/>
                    <a:pt x="214" y="89"/>
                    <a:pt x="214" y="84"/>
                  </a:cubicBezTo>
                  <a:cubicBezTo>
                    <a:pt x="214" y="75"/>
                    <a:pt x="207" y="68"/>
                    <a:pt x="198" y="68"/>
                  </a:cubicBezTo>
                  <a:cubicBezTo>
                    <a:pt x="188" y="68"/>
                    <a:pt x="181" y="75"/>
                    <a:pt x="181" y="84"/>
                  </a:cubicBezTo>
                  <a:cubicBezTo>
                    <a:pt x="181" y="89"/>
                    <a:pt x="183" y="94"/>
                    <a:pt x="187" y="97"/>
                  </a:cubicBezTo>
                  <a:cubicBezTo>
                    <a:pt x="170" y="103"/>
                    <a:pt x="151" y="137"/>
                    <a:pt x="158" y="143"/>
                  </a:cubicBezTo>
                  <a:cubicBezTo>
                    <a:pt x="163" y="148"/>
                    <a:pt x="172" y="137"/>
                    <a:pt x="180" y="127"/>
                  </a:cubicBezTo>
                  <a:cubicBezTo>
                    <a:pt x="176" y="143"/>
                    <a:pt x="173" y="160"/>
                    <a:pt x="171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6" y="167"/>
                    <a:pt x="192" y="155"/>
                    <a:pt x="198" y="155"/>
                  </a:cubicBezTo>
                  <a:cubicBezTo>
                    <a:pt x="203" y="155"/>
                    <a:pt x="209" y="167"/>
                    <a:pt x="209" y="175"/>
                  </a:cubicBezTo>
                  <a:cubicBezTo>
                    <a:pt x="224" y="175"/>
                    <a:pt x="224" y="175"/>
                    <a:pt x="224" y="175"/>
                  </a:cubicBezTo>
                  <a:cubicBezTo>
                    <a:pt x="223" y="160"/>
                    <a:pt x="219" y="143"/>
                    <a:pt x="216" y="127"/>
                  </a:cubicBezTo>
                  <a:cubicBezTo>
                    <a:pt x="223" y="137"/>
                    <a:pt x="232" y="148"/>
                    <a:pt x="237" y="143"/>
                  </a:cubicBezTo>
                  <a:cubicBezTo>
                    <a:pt x="244" y="137"/>
                    <a:pt x="225" y="103"/>
                    <a:pt x="208" y="97"/>
                  </a:cubicBez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85" name="文本框 164"/>
            <p:cNvSpPr txBox="1"/>
            <p:nvPr/>
          </p:nvSpPr>
          <p:spPr>
            <a:xfrm>
              <a:off x="1719199" y="1708155"/>
              <a:ext cx="1986853" cy="31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100" b="1" cap="all" dirty="0"/>
                <a:t>ЦЕЛЕПОЛАГАНИЕ</a:t>
              </a:r>
              <a:endPara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86" name="文本框 113"/>
            <p:cNvSpPr txBox="1"/>
            <p:nvPr/>
          </p:nvSpPr>
          <p:spPr>
            <a:xfrm>
              <a:off x="1702717" y="1958505"/>
              <a:ext cx="2458302" cy="53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450" indent="-99450">
                <a:lnSpc>
                  <a:spcPts val="1125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Теоретические материалы</a:t>
              </a:r>
            </a:p>
            <a:p>
              <a:pPr marL="99450" indent="-99450">
                <a:lnSpc>
                  <a:spcPts val="1125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Основные дидактические понятия, знания и умения</a:t>
              </a:r>
              <a:endParaRPr lang="ru-RU" altLang="zh-CN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组合 111"/>
          <p:cNvGrpSpPr/>
          <p:nvPr/>
        </p:nvGrpSpPr>
        <p:grpSpPr>
          <a:xfrm>
            <a:off x="280028" y="1864099"/>
            <a:ext cx="2844172" cy="723195"/>
            <a:chOff x="1815996" y="3009130"/>
            <a:chExt cx="2282413" cy="866706"/>
          </a:xfrm>
        </p:grpSpPr>
        <p:grpSp>
          <p:nvGrpSpPr>
            <p:cNvPr id="83" name="组合 112"/>
            <p:cNvGrpSpPr/>
            <p:nvPr/>
          </p:nvGrpSpPr>
          <p:grpSpPr>
            <a:xfrm>
              <a:off x="1815996" y="3096149"/>
              <a:ext cx="281616" cy="254819"/>
              <a:chOff x="8578855" y="483809"/>
              <a:chExt cx="817572" cy="739775"/>
            </a:xfrm>
            <a:solidFill>
              <a:srgbClr val="E87071"/>
            </a:solidFill>
          </p:grpSpPr>
          <p:sp>
            <p:nvSpPr>
              <p:cNvPr id="91" name="Freeform 35"/>
              <p:cNvSpPr>
                <a:spLocks/>
              </p:cNvSpPr>
              <p:nvPr/>
            </p:nvSpPr>
            <p:spPr bwMode="auto">
              <a:xfrm>
                <a:off x="8578855" y="728284"/>
                <a:ext cx="615950" cy="495300"/>
              </a:xfrm>
              <a:custGeom>
                <a:avLst/>
                <a:gdLst>
                  <a:gd name="T0" fmla="*/ 164 w 164"/>
                  <a:gd name="T1" fmla="*/ 59 h 132"/>
                  <a:gd name="T2" fmla="*/ 131 w 164"/>
                  <a:gd name="T3" fmla="*/ 63 h 132"/>
                  <a:gd name="T4" fmla="*/ 108 w 164"/>
                  <a:gd name="T5" fmla="*/ 61 h 132"/>
                  <a:gd name="T6" fmla="*/ 76 w 164"/>
                  <a:gd name="T7" fmla="*/ 83 h 132"/>
                  <a:gd name="T8" fmla="*/ 77 w 164"/>
                  <a:gd name="T9" fmla="*/ 50 h 132"/>
                  <a:gd name="T10" fmla="*/ 41 w 164"/>
                  <a:gd name="T11" fmla="*/ 0 h 132"/>
                  <a:gd name="T12" fmla="*/ 0 w 164"/>
                  <a:gd name="T13" fmla="*/ 48 h 132"/>
                  <a:gd name="T14" fmla="*/ 83 w 164"/>
                  <a:gd name="T15" fmla="*/ 105 h 132"/>
                  <a:gd name="T16" fmla="*/ 108 w 164"/>
                  <a:gd name="T17" fmla="*/ 102 h 132"/>
                  <a:gd name="T18" fmla="*/ 138 w 164"/>
                  <a:gd name="T19" fmla="*/ 132 h 132"/>
                  <a:gd name="T20" fmla="*/ 130 w 164"/>
                  <a:gd name="T21" fmla="*/ 95 h 132"/>
                  <a:gd name="T22" fmla="*/ 164 w 164"/>
                  <a:gd name="T23" fmla="*/ 5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2">
                    <a:moveTo>
                      <a:pt x="164" y="59"/>
                    </a:moveTo>
                    <a:cubicBezTo>
                      <a:pt x="154" y="62"/>
                      <a:pt x="143" y="63"/>
                      <a:pt x="131" y="63"/>
                    </a:cubicBezTo>
                    <a:cubicBezTo>
                      <a:pt x="123" y="63"/>
                      <a:pt x="115" y="62"/>
                      <a:pt x="108" y="61"/>
                    </a:cubicBezTo>
                    <a:cubicBezTo>
                      <a:pt x="104" y="64"/>
                      <a:pt x="76" y="83"/>
                      <a:pt x="76" y="83"/>
                    </a:cubicBezTo>
                    <a:cubicBezTo>
                      <a:pt x="76" y="83"/>
                      <a:pt x="76" y="56"/>
                      <a:pt x="77" y="50"/>
                    </a:cubicBezTo>
                    <a:cubicBezTo>
                      <a:pt x="55" y="38"/>
                      <a:pt x="41" y="20"/>
                      <a:pt x="41" y="0"/>
                    </a:cubicBezTo>
                    <a:cubicBezTo>
                      <a:pt x="17" y="10"/>
                      <a:pt x="0" y="28"/>
                      <a:pt x="0" y="48"/>
                    </a:cubicBezTo>
                    <a:cubicBezTo>
                      <a:pt x="0" y="80"/>
                      <a:pt x="37" y="105"/>
                      <a:pt x="83" y="105"/>
                    </a:cubicBezTo>
                    <a:cubicBezTo>
                      <a:pt x="92" y="105"/>
                      <a:pt x="100" y="104"/>
                      <a:pt x="108" y="102"/>
                    </a:cubicBezTo>
                    <a:cubicBezTo>
                      <a:pt x="138" y="132"/>
                      <a:pt x="138" y="132"/>
                      <a:pt x="138" y="132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48" y="87"/>
                      <a:pt x="160" y="74"/>
                      <a:pt x="16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6"/>
              <p:cNvSpPr>
                <a:spLocks/>
              </p:cNvSpPr>
              <p:nvPr/>
            </p:nvSpPr>
            <p:spPr bwMode="auto">
              <a:xfrm>
                <a:off x="8777301" y="483809"/>
                <a:ext cx="619126" cy="469901"/>
              </a:xfrm>
              <a:custGeom>
                <a:avLst/>
                <a:gdLst>
                  <a:gd name="T0" fmla="*/ 83 w 165"/>
                  <a:gd name="T1" fmla="*/ 0 h 125"/>
                  <a:gd name="T2" fmla="*/ 0 w 165"/>
                  <a:gd name="T3" fmla="*/ 56 h 125"/>
                  <a:gd name="T4" fmla="*/ 36 w 165"/>
                  <a:gd name="T5" fmla="*/ 102 h 125"/>
                  <a:gd name="T6" fmla="*/ 35 w 165"/>
                  <a:gd name="T7" fmla="*/ 125 h 125"/>
                  <a:gd name="T8" fmla="*/ 57 w 165"/>
                  <a:gd name="T9" fmla="*/ 110 h 125"/>
                  <a:gd name="T10" fmla="*/ 83 w 165"/>
                  <a:gd name="T11" fmla="*/ 113 h 125"/>
                  <a:gd name="T12" fmla="*/ 165 w 165"/>
                  <a:gd name="T13" fmla="*/ 56 h 125"/>
                  <a:gd name="T14" fmla="*/ 83 w 165"/>
                  <a:gd name="T1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5">
                    <a:moveTo>
                      <a:pt x="83" y="0"/>
                    </a:moveTo>
                    <a:cubicBezTo>
                      <a:pt x="37" y="0"/>
                      <a:pt x="0" y="25"/>
                      <a:pt x="0" y="56"/>
                    </a:cubicBezTo>
                    <a:cubicBezTo>
                      <a:pt x="0" y="75"/>
                      <a:pt x="14" y="92"/>
                      <a:pt x="36" y="102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65" y="112"/>
                      <a:pt x="74" y="113"/>
                      <a:pt x="83" y="113"/>
                    </a:cubicBezTo>
                    <a:cubicBezTo>
                      <a:pt x="128" y="113"/>
                      <a:pt x="165" y="87"/>
                      <a:pt x="165" y="56"/>
                    </a:cubicBezTo>
                    <a:cubicBezTo>
                      <a:pt x="165" y="25"/>
                      <a:pt x="128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" name="文本框 159"/>
            <p:cNvSpPr txBox="1"/>
            <p:nvPr/>
          </p:nvSpPr>
          <p:spPr>
            <a:xfrm>
              <a:off x="2082879" y="3009130"/>
              <a:ext cx="2015530" cy="31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100" b="1" cap="all" dirty="0"/>
                <a:t>УЧЕБНО-МЕТОДИЧЕСКИЕ ЗАНЯТИЯ</a:t>
              </a:r>
              <a:endPara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90" name="文本框 113"/>
            <p:cNvSpPr txBox="1"/>
            <p:nvPr/>
          </p:nvSpPr>
          <p:spPr>
            <a:xfrm>
              <a:off x="1999121" y="3258009"/>
              <a:ext cx="1973276" cy="61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0800" indent="100800">
                <a:lnSpc>
                  <a:spcPts val="1125"/>
                </a:lnSpc>
                <a:buFont typeface="Arial" pitchFamily="34" charset="0"/>
                <a:buChar char="•"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 Вебинары и видеолекции</a:t>
              </a:r>
            </a:p>
            <a:p>
              <a:pPr marL="100800" indent="100800">
                <a:lnSpc>
                  <a:spcPts val="1125"/>
                </a:lnSpc>
                <a:buFont typeface="Arial" pitchFamily="34" charset="0"/>
                <a:buChar char="•"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 Групповое обсуждение в ZOOM</a:t>
              </a:r>
            </a:p>
            <a:p>
              <a:pPr marL="100800" indent="100800">
                <a:lnSpc>
                  <a:spcPts val="1125"/>
                </a:lnSpc>
                <a:buFont typeface="Arial" pitchFamily="34" charset="0"/>
                <a:buChar char="•"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 Практические занятия</a:t>
              </a:r>
              <a:endParaRPr lang="ru-RU" altLang="zh-CN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组合 117"/>
          <p:cNvGrpSpPr/>
          <p:nvPr/>
        </p:nvGrpSpPr>
        <p:grpSpPr>
          <a:xfrm>
            <a:off x="311729" y="2923076"/>
            <a:ext cx="2595071" cy="1066798"/>
            <a:chOff x="1811447" y="4272161"/>
            <a:chExt cx="2817453" cy="1278490"/>
          </a:xfrm>
        </p:grpSpPr>
        <p:grpSp>
          <p:nvGrpSpPr>
            <p:cNvPr id="88" name="组合 118"/>
            <p:cNvGrpSpPr/>
            <p:nvPr/>
          </p:nvGrpSpPr>
          <p:grpSpPr>
            <a:xfrm>
              <a:off x="1811447" y="4272161"/>
              <a:ext cx="270029" cy="304739"/>
              <a:chOff x="10815638" y="1174750"/>
              <a:chExt cx="728663" cy="822325"/>
            </a:xfrm>
            <a:solidFill>
              <a:srgbClr val="00AF92"/>
            </a:solidFill>
          </p:grpSpPr>
          <p:sp>
            <p:nvSpPr>
              <p:cNvPr id="97" name="Freeform 33"/>
              <p:cNvSpPr>
                <a:spLocks noEditPoints="1"/>
              </p:cNvSpPr>
              <p:nvPr/>
            </p:nvSpPr>
            <p:spPr bwMode="auto">
              <a:xfrm>
                <a:off x="10815638" y="1174750"/>
                <a:ext cx="728663" cy="822325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34"/>
              <p:cNvSpPr>
                <a:spLocks/>
              </p:cNvSpPr>
              <p:nvPr/>
            </p:nvSpPr>
            <p:spPr bwMode="auto">
              <a:xfrm>
                <a:off x="11153775" y="1404937"/>
                <a:ext cx="160338" cy="273050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5" name="文本框 154"/>
            <p:cNvSpPr txBox="1"/>
            <p:nvPr/>
          </p:nvSpPr>
          <p:spPr>
            <a:xfrm>
              <a:off x="2082878" y="4306273"/>
              <a:ext cx="2375925" cy="31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100" b="1" cap="all" dirty="0"/>
                <a:t>ДОПОЛНИТЕЛЬНЫЕ РЕСУРСЫ</a:t>
              </a:r>
              <a:endPara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96" name="文本框 113"/>
            <p:cNvSpPr txBox="1"/>
            <p:nvPr/>
          </p:nvSpPr>
          <p:spPr>
            <a:xfrm>
              <a:off x="2072832" y="4594713"/>
              <a:ext cx="2556068" cy="95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450" indent="-99450">
                <a:lnSpc>
                  <a:spcPts val="1125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Видеоматериалы, текстовые материалы</a:t>
              </a:r>
            </a:p>
            <a:p>
              <a:pPr marL="99450" indent="-99450">
                <a:lnSpc>
                  <a:spcPts val="1125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Разноуровневые дидактические материалы для использования</a:t>
              </a:r>
              <a:br>
                <a:rPr lang="ru-RU" sz="1000" dirty="0">
                  <a:latin typeface="Arial" pitchFamily="34" charset="0"/>
                  <a:cs typeface="Arial" pitchFamily="34" charset="0"/>
                </a:rPr>
              </a:br>
              <a:r>
                <a:rPr lang="ru-RU" sz="1000" dirty="0">
                  <a:latin typeface="Arial" pitchFamily="34" charset="0"/>
                  <a:cs typeface="Arial" pitchFamily="34" charset="0"/>
                </a:rPr>
                <a:t>на занятиях с учащимися</a:t>
              </a:r>
              <a:r>
                <a:rPr lang="ru-RU" altLang="zh-CN" sz="10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00" name="文本框 117"/>
          <p:cNvSpPr txBox="1"/>
          <p:nvPr/>
        </p:nvSpPr>
        <p:spPr>
          <a:xfrm>
            <a:off x="6401993" y="1084894"/>
            <a:ext cx="2297204" cy="29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100" b="1" cap="all" dirty="0"/>
              <a:t>ФОРМИРУЮЩЕЕ ОЦЕНИВАНИЕ</a:t>
            </a:r>
            <a:endParaRPr lang="zh-CN" altLang="en-US" sz="1100" b="1" dirty="0">
              <a:solidFill>
                <a:prstClr val="black">
                  <a:lumMod val="65000"/>
                  <a:lumOff val="35000"/>
                </a:prstClr>
              </a:solidFill>
              <a:ea typeface="时尚中黑简体" panose="01010104010101010101" pitchFamily="2" charset="-122"/>
            </a:endParaRPr>
          </a:p>
        </p:txBody>
      </p:sp>
      <p:grpSp>
        <p:nvGrpSpPr>
          <p:cNvPr id="94" name="Group 11"/>
          <p:cNvGrpSpPr>
            <a:grpSpLocks noChangeAspect="1"/>
          </p:cNvGrpSpPr>
          <p:nvPr/>
        </p:nvGrpSpPr>
        <p:grpSpPr bwMode="auto">
          <a:xfrm>
            <a:off x="6120909" y="1050922"/>
            <a:ext cx="314187" cy="295042"/>
            <a:chOff x="4838" y="1902"/>
            <a:chExt cx="497" cy="432"/>
          </a:xfrm>
          <a:solidFill>
            <a:srgbClr val="FFB850"/>
          </a:solidFill>
        </p:grpSpPr>
        <p:sp>
          <p:nvSpPr>
            <p:cNvPr id="103" name="Freeform 12"/>
            <p:cNvSpPr>
              <a:spLocks noEditPoints="1"/>
            </p:cNvSpPr>
            <p:nvPr/>
          </p:nvSpPr>
          <p:spPr bwMode="auto">
            <a:xfrm>
              <a:off x="5001" y="1999"/>
              <a:ext cx="334" cy="33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3"/>
            <p:cNvSpPr>
              <a:spLocks noEditPoints="1"/>
            </p:cNvSpPr>
            <p:nvPr/>
          </p:nvSpPr>
          <p:spPr bwMode="auto">
            <a:xfrm>
              <a:off x="4838" y="1902"/>
              <a:ext cx="217" cy="214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4"/>
            <p:cNvSpPr>
              <a:spLocks noEditPoints="1"/>
            </p:cNvSpPr>
            <p:nvPr/>
          </p:nvSpPr>
          <p:spPr bwMode="auto">
            <a:xfrm>
              <a:off x="4842" y="2116"/>
              <a:ext cx="163" cy="168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2" name="文本框 113"/>
          <p:cNvSpPr txBox="1"/>
          <p:nvPr/>
        </p:nvSpPr>
        <p:spPr>
          <a:xfrm>
            <a:off x="6337788" y="1296792"/>
            <a:ext cx="2895601" cy="79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250" indent="-171450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Разноуровневые измерительные материалы</a:t>
            </a:r>
          </a:p>
          <a:p>
            <a:pPr marL="272250" indent="-171450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Банк контрольных вопросов, стандартизированных и творческих заданий</a:t>
            </a:r>
            <a:endParaRPr lang="ru-RU" altLang="zh-CN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组合 130"/>
          <p:cNvGrpSpPr/>
          <p:nvPr/>
        </p:nvGrpSpPr>
        <p:grpSpPr>
          <a:xfrm>
            <a:off x="6208605" y="2448627"/>
            <a:ext cx="2611453" cy="862126"/>
            <a:chOff x="7856153" y="3709659"/>
            <a:chExt cx="3128537" cy="1033207"/>
          </a:xfrm>
        </p:grpSpPr>
        <p:sp>
          <p:nvSpPr>
            <p:cNvPr id="107" name="文本框 122"/>
            <p:cNvSpPr txBox="1"/>
            <p:nvPr/>
          </p:nvSpPr>
          <p:spPr>
            <a:xfrm>
              <a:off x="8151257" y="3709659"/>
              <a:ext cx="1645309" cy="31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cap="all" dirty="0"/>
                <a:t>ЗАЧЕТНАЯ РАБОТА</a:t>
              </a:r>
              <a:endParaRPr lang="zh-CN" altLang="en-US" sz="1100" b="1" cap="all" dirty="0"/>
            </a:p>
          </p:txBody>
        </p:sp>
        <p:sp>
          <p:nvSpPr>
            <p:cNvPr id="108" name="Freeform 18"/>
            <p:cNvSpPr>
              <a:spLocks noEditPoints="1"/>
            </p:cNvSpPr>
            <p:nvPr/>
          </p:nvSpPr>
          <p:spPr bwMode="auto">
            <a:xfrm>
              <a:off x="7856153" y="3709659"/>
              <a:ext cx="303923" cy="226825"/>
            </a:xfrm>
            <a:custGeom>
              <a:avLst/>
              <a:gdLst>
                <a:gd name="T0" fmla="*/ 82 w 112"/>
                <a:gd name="T1" fmla="*/ 53 h 83"/>
                <a:gd name="T2" fmla="*/ 99 w 112"/>
                <a:gd name="T3" fmla="*/ 36 h 83"/>
                <a:gd name="T4" fmla="*/ 104 w 112"/>
                <a:gd name="T5" fmla="*/ 37 h 83"/>
                <a:gd name="T6" fmla="*/ 104 w 112"/>
                <a:gd name="T7" fmla="*/ 24 h 83"/>
                <a:gd name="T8" fmla="*/ 92 w 112"/>
                <a:gd name="T9" fmla="*/ 12 h 83"/>
                <a:gd name="T10" fmla="*/ 49 w 112"/>
                <a:gd name="T11" fmla="*/ 12 h 83"/>
                <a:gd name="T12" fmla="*/ 39 w 112"/>
                <a:gd name="T13" fmla="*/ 0 h 83"/>
                <a:gd name="T14" fmla="*/ 14 w 112"/>
                <a:gd name="T15" fmla="*/ 0 h 83"/>
                <a:gd name="T16" fmla="*/ 2 w 112"/>
                <a:gd name="T17" fmla="*/ 6 h 83"/>
                <a:gd name="T18" fmla="*/ 0 w 112"/>
                <a:gd name="T19" fmla="*/ 13 h 83"/>
                <a:gd name="T20" fmla="*/ 0 w 112"/>
                <a:gd name="T21" fmla="*/ 13 h 83"/>
                <a:gd name="T22" fmla="*/ 0 w 112"/>
                <a:gd name="T23" fmla="*/ 14 h 83"/>
                <a:gd name="T24" fmla="*/ 0 w 112"/>
                <a:gd name="T25" fmla="*/ 16 h 83"/>
                <a:gd name="T26" fmla="*/ 0 w 112"/>
                <a:gd name="T27" fmla="*/ 34 h 83"/>
                <a:gd name="T28" fmla="*/ 0 w 112"/>
                <a:gd name="T29" fmla="*/ 71 h 83"/>
                <a:gd name="T30" fmla="*/ 12 w 112"/>
                <a:gd name="T31" fmla="*/ 83 h 83"/>
                <a:gd name="T32" fmla="*/ 92 w 112"/>
                <a:gd name="T33" fmla="*/ 83 h 83"/>
                <a:gd name="T34" fmla="*/ 104 w 112"/>
                <a:gd name="T35" fmla="*/ 71 h 83"/>
                <a:gd name="T36" fmla="*/ 104 w 112"/>
                <a:gd name="T37" fmla="*/ 69 h 83"/>
                <a:gd name="T38" fmla="*/ 99 w 112"/>
                <a:gd name="T39" fmla="*/ 69 h 83"/>
                <a:gd name="T40" fmla="*/ 82 w 112"/>
                <a:gd name="T41" fmla="*/ 53 h 83"/>
                <a:gd name="T42" fmla="*/ 104 w 112"/>
                <a:gd name="T43" fmla="*/ 40 h 83"/>
                <a:gd name="T44" fmla="*/ 99 w 112"/>
                <a:gd name="T45" fmla="*/ 39 h 83"/>
                <a:gd name="T46" fmla="*/ 85 w 112"/>
                <a:gd name="T47" fmla="*/ 53 h 83"/>
                <a:gd name="T48" fmla="*/ 99 w 112"/>
                <a:gd name="T49" fmla="*/ 66 h 83"/>
                <a:gd name="T50" fmla="*/ 104 w 112"/>
                <a:gd name="T51" fmla="*/ 65 h 83"/>
                <a:gd name="T52" fmla="*/ 112 w 112"/>
                <a:gd name="T53" fmla="*/ 53 h 83"/>
                <a:gd name="T54" fmla="*/ 104 w 112"/>
                <a:gd name="T55" fmla="*/ 40 h 83"/>
                <a:gd name="T56" fmla="*/ 104 w 112"/>
                <a:gd name="T57" fmla="*/ 56 h 83"/>
                <a:gd name="T58" fmla="*/ 99 w 112"/>
                <a:gd name="T59" fmla="*/ 63 h 83"/>
                <a:gd name="T60" fmla="*/ 98 w 112"/>
                <a:gd name="T61" fmla="*/ 64 h 83"/>
                <a:gd name="T62" fmla="*/ 98 w 112"/>
                <a:gd name="T63" fmla="*/ 64 h 83"/>
                <a:gd name="T64" fmla="*/ 97 w 112"/>
                <a:gd name="T65" fmla="*/ 63 h 83"/>
                <a:gd name="T66" fmla="*/ 89 w 112"/>
                <a:gd name="T67" fmla="*/ 53 h 83"/>
                <a:gd name="T68" fmla="*/ 89 w 112"/>
                <a:gd name="T69" fmla="*/ 53 h 83"/>
                <a:gd name="T70" fmla="*/ 93 w 112"/>
                <a:gd name="T71" fmla="*/ 53 h 83"/>
                <a:gd name="T72" fmla="*/ 98 w 112"/>
                <a:gd name="T73" fmla="*/ 59 h 83"/>
                <a:gd name="T74" fmla="*/ 104 w 112"/>
                <a:gd name="T75" fmla="*/ 50 h 83"/>
                <a:gd name="T76" fmla="*/ 107 w 112"/>
                <a:gd name="T77" fmla="*/ 45 h 83"/>
                <a:gd name="T78" fmla="*/ 109 w 112"/>
                <a:gd name="T79" fmla="*/ 45 h 83"/>
                <a:gd name="T80" fmla="*/ 110 w 112"/>
                <a:gd name="T81" fmla="*/ 47 h 83"/>
                <a:gd name="T82" fmla="*/ 104 w 112"/>
                <a:gd name="T8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83">
                  <a:moveTo>
                    <a:pt x="82" y="53"/>
                  </a:moveTo>
                  <a:cubicBezTo>
                    <a:pt x="82" y="44"/>
                    <a:pt x="90" y="36"/>
                    <a:pt x="99" y="36"/>
                  </a:cubicBezTo>
                  <a:cubicBezTo>
                    <a:pt x="100" y="36"/>
                    <a:pt x="102" y="37"/>
                    <a:pt x="104" y="37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7"/>
                    <a:pt x="99" y="12"/>
                    <a:pt x="9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5"/>
                    <a:pt x="43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1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5" y="83"/>
                    <a:pt x="1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9" y="83"/>
                    <a:pt x="104" y="78"/>
                    <a:pt x="104" y="71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2" y="69"/>
                    <a:pt x="100" y="69"/>
                    <a:pt x="99" y="69"/>
                  </a:cubicBezTo>
                  <a:cubicBezTo>
                    <a:pt x="90" y="69"/>
                    <a:pt x="82" y="62"/>
                    <a:pt x="82" y="53"/>
                  </a:cubicBezTo>
                  <a:close/>
                  <a:moveTo>
                    <a:pt x="104" y="40"/>
                  </a:moveTo>
                  <a:cubicBezTo>
                    <a:pt x="102" y="40"/>
                    <a:pt x="101" y="39"/>
                    <a:pt x="99" y="39"/>
                  </a:cubicBezTo>
                  <a:cubicBezTo>
                    <a:pt x="91" y="39"/>
                    <a:pt x="85" y="45"/>
                    <a:pt x="85" y="53"/>
                  </a:cubicBezTo>
                  <a:cubicBezTo>
                    <a:pt x="85" y="60"/>
                    <a:pt x="91" y="66"/>
                    <a:pt x="99" y="66"/>
                  </a:cubicBezTo>
                  <a:cubicBezTo>
                    <a:pt x="101" y="66"/>
                    <a:pt x="102" y="66"/>
                    <a:pt x="104" y="65"/>
                  </a:cubicBezTo>
                  <a:cubicBezTo>
                    <a:pt x="109" y="63"/>
                    <a:pt x="112" y="59"/>
                    <a:pt x="112" y="53"/>
                  </a:cubicBezTo>
                  <a:cubicBezTo>
                    <a:pt x="112" y="47"/>
                    <a:pt x="109" y="42"/>
                    <a:pt x="104" y="40"/>
                  </a:cubicBezTo>
                  <a:close/>
                  <a:moveTo>
                    <a:pt x="104" y="56"/>
                  </a:move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7" y="64"/>
                    <a:pt x="97" y="63"/>
                    <a:pt x="97" y="6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4"/>
                    <a:pt x="108" y="44"/>
                    <a:pt x="109" y="45"/>
                  </a:cubicBezTo>
                  <a:cubicBezTo>
                    <a:pt x="110" y="45"/>
                    <a:pt x="110" y="46"/>
                    <a:pt x="110" y="47"/>
                  </a:cubicBezTo>
                  <a:lnTo>
                    <a:pt x="104" y="56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09" name="文本框 113"/>
            <p:cNvSpPr txBox="1"/>
            <p:nvPr/>
          </p:nvSpPr>
          <p:spPr>
            <a:xfrm>
              <a:off x="8139909" y="3955982"/>
              <a:ext cx="2844781" cy="78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125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Тест и творческая работа</a:t>
              </a:r>
            </a:p>
            <a:p>
              <a:pPr marL="171450" indent="-171450">
                <a:lnSpc>
                  <a:spcPts val="1125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Онлайн-зачет с экспертной проверкой и предоставлением обратной связи</a:t>
              </a:r>
              <a:endParaRPr lang="ru-RU" altLang="zh-CN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文本框 127"/>
          <p:cNvSpPr txBox="1"/>
          <p:nvPr/>
        </p:nvSpPr>
        <p:spPr>
          <a:xfrm>
            <a:off x="6449422" y="3634394"/>
            <a:ext cx="2134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cap="all" dirty="0"/>
              <a:t>КОНСУЛЬТАЦИЯ ЭКСПЕРТА</a:t>
            </a:r>
            <a:endParaRPr lang="zh-CN" altLang="en-US" sz="1100" b="1" dirty="0">
              <a:solidFill>
                <a:prstClr val="black">
                  <a:lumMod val="65000"/>
                  <a:lumOff val="35000"/>
                </a:prstClr>
              </a:solidFill>
              <a:ea typeface="时尚中黑简体" panose="01010104010101010101" pitchFamily="2" charset="-122"/>
            </a:endParaRPr>
          </a:p>
        </p:txBody>
      </p:sp>
      <p:grpSp>
        <p:nvGrpSpPr>
          <p:cNvPr id="106" name="Group 4"/>
          <p:cNvGrpSpPr>
            <a:grpSpLocks noChangeAspect="1"/>
          </p:cNvGrpSpPr>
          <p:nvPr/>
        </p:nvGrpSpPr>
        <p:grpSpPr bwMode="auto">
          <a:xfrm>
            <a:off x="6271109" y="3654963"/>
            <a:ext cx="196077" cy="264478"/>
            <a:chOff x="3540" y="531"/>
            <a:chExt cx="348" cy="511"/>
          </a:xfrm>
          <a:solidFill>
            <a:srgbClr val="C65885"/>
          </a:solidFill>
        </p:grpSpPr>
        <p:sp>
          <p:nvSpPr>
            <p:cNvPr id="114" name="Freeform 5"/>
            <p:cNvSpPr>
              <a:spLocks/>
            </p:cNvSpPr>
            <p:nvPr/>
          </p:nvSpPr>
          <p:spPr bwMode="auto">
            <a:xfrm>
              <a:off x="3540" y="801"/>
              <a:ext cx="348" cy="241"/>
            </a:xfrm>
            <a:custGeom>
              <a:avLst/>
              <a:gdLst>
                <a:gd name="T0" fmla="*/ 78 w 97"/>
                <a:gd name="T1" fmla="*/ 0 h 68"/>
                <a:gd name="T2" fmla="*/ 70 w 97"/>
                <a:gd name="T3" fmla="*/ 20 h 68"/>
                <a:gd name="T4" fmla="*/ 49 w 97"/>
                <a:gd name="T5" fmla="*/ 66 h 68"/>
                <a:gd name="T6" fmla="*/ 29 w 97"/>
                <a:gd name="T7" fmla="*/ 20 h 68"/>
                <a:gd name="T8" fmla="*/ 20 w 97"/>
                <a:gd name="T9" fmla="*/ 0 h 68"/>
                <a:gd name="T10" fmla="*/ 0 w 97"/>
                <a:gd name="T11" fmla="*/ 39 h 68"/>
                <a:gd name="T12" fmla="*/ 0 w 97"/>
                <a:gd name="T13" fmla="*/ 50 h 68"/>
                <a:gd name="T14" fmla="*/ 49 w 97"/>
                <a:gd name="T15" fmla="*/ 68 h 68"/>
                <a:gd name="T16" fmla="*/ 97 w 97"/>
                <a:gd name="T17" fmla="*/ 50 h 68"/>
                <a:gd name="T18" fmla="*/ 97 w 97"/>
                <a:gd name="T19" fmla="*/ 39 h 68"/>
                <a:gd name="T20" fmla="*/ 78 w 97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68">
                  <a:moveTo>
                    <a:pt x="78" y="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8"/>
                    <a:pt x="0" y="23"/>
                    <a:pt x="0" y="3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3" y="61"/>
                    <a:pt x="30" y="68"/>
                    <a:pt x="49" y="68"/>
                  </a:cubicBezTo>
                  <a:cubicBezTo>
                    <a:pt x="67" y="68"/>
                    <a:pt x="84" y="61"/>
                    <a:pt x="97" y="5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23"/>
                    <a:pt x="90" y="9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6"/>
            <p:cNvSpPr>
              <a:spLocks/>
            </p:cNvSpPr>
            <p:nvPr/>
          </p:nvSpPr>
          <p:spPr bwMode="auto">
            <a:xfrm>
              <a:off x="3687" y="833"/>
              <a:ext cx="58" cy="156"/>
            </a:xfrm>
            <a:custGeom>
              <a:avLst/>
              <a:gdLst>
                <a:gd name="T0" fmla="*/ 0 w 16"/>
                <a:gd name="T1" fmla="*/ 0 h 44"/>
                <a:gd name="T2" fmla="*/ 3 w 16"/>
                <a:gd name="T3" fmla="*/ 7 h 44"/>
                <a:gd name="T4" fmla="*/ 0 w 16"/>
                <a:gd name="T5" fmla="*/ 36 h 44"/>
                <a:gd name="T6" fmla="*/ 8 w 16"/>
                <a:gd name="T7" fmla="*/ 44 h 44"/>
                <a:gd name="T8" fmla="*/ 15 w 16"/>
                <a:gd name="T9" fmla="*/ 36 h 44"/>
                <a:gd name="T10" fmla="*/ 12 w 16"/>
                <a:gd name="T11" fmla="*/ 7 h 44"/>
                <a:gd name="T12" fmla="*/ 16 w 16"/>
                <a:gd name="T13" fmla="*/ 0 h 44"/>
                <a:gd name="T14" fmla="*/ 8 w 16"/>
                <a:gd name="T15" fmla="*/ 1 h 44"/>
                <a:gd name="T16" fmla="*/ 0 w 16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4">
                  <a:moveTo>
                    <a:pt x="0" y="0"/>
                  </a:moveTo>
                  <a:cubicBezTo>
                    <a:pt x="0" y="3"/>
                    <a:pt x="1" y="5"/>
                    <a:pt x="3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5"/>
                    <a:pt x="15" y="3"/>
                    <a:pt x="16" y="0"/>
                  </a:cubicBezTo>
                  <a:cubicBezTo>
                    <a:pt x="13" y="1"/>
                    <a:pt x="10" y="1"/>
                    <a:pt x="8" y="1"/>
                  </a:cubicBezTo>
                  <a:cubicBezTo>
                    <a:pt x="5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7"/>
            <p:cNvSpPr>
              <a:spLocks/>
            </p:cNvSpPr>
            <p:nvPr/>
          </p:nvSpPr>
          <p:spPr bwMode="auto">
            <a:xfrm>
              <a:off x="3609" y="652"/>
              <a:ext cx="215" cy="181"/>
            </a:xfrm>
            <a:custGeom>
              <a:avLst/>
              <a:gdLst>
                <a:gd name="T0" fmla="*/ 30 w 60"/>
                <a:gd name="T1" fmla="*/ 5 h 51"/>
                <a:gd name="T2" fmla="*/ 13 w 60"/>
                <a:gd name="T3" fmla="*/ 0 h 51"/>
                <a:gd name="T4" fmla="*/ 1 w 60"/>
                <a:gd name="T5" fmla="*/ 0 h 51"/>
                <a:gd name="T6" fmla="*/ 0 w 60"/>
                <a:gd name="T7" fmla="*/ 0 h 51"/>
                <a:gd name="T8" fmla="*/ 0 w 60"/>
                <a:gd name="T9" fmla="*/ 6 h 51"/>
                <a:gd name="T10" fmla="*/ 0 w 60"/>
                <a:gd name="T11" fmla="*/ 24 h 51"/>
                <a:gd name="T12" fmla="*/ 22 w 60"/>
                <a:gd name="T13" fmla="*/ 50 h 51"/>
                <a:gd name="T14" fmla="*/ 30 w 60"/>
                <a:gd name="T15" fmla="*/ 51 h 51"/>
                <a:gd name="T16" fmla="*/ 38 w 60"/>
                <a:gd name="T17" fmla="*/ 50 h 51"/>
                <a:gd name="T18" fmla="*/ 60 w 60"/>
                <a:gd name="T19" fmla="*/ 24 h 51"/>
                <a:gd name="T20" fmla="*/ 60 w 60"/>
                <a:gd name="T21" fmla="*/ 6 h 51"/>
                <a:gd name="T22" fmla="*/ 59 w 60"/>
                <a:gd name="T23" fmla="*/ 0 h 51"/>
                <a:gd name="T24" fmla="*/ 47 w 60"/>
                <a:gd name="T25" fmla="*/ 0 h 51"/>
                <a:gd name="T26" fmla="*/ 30 w 60"/>
                <a:gd name="T27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1">
                  <a:moveTo>
                    <a:pt x="30" y="5"/>
                  </a:moveTo>
                  <a:cubicBezTo>
                    <a:pt x="22" y="5"/>
                    <a:pt x="15" y="3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6"/>
                    <a:pt x="9" y="47"/>
                    <a:pt x="22" y="50"/>
                  </a:cubicBezTo>
                  <a:cubicBezTo>
                    <a:pt x="24" y="51"/>
                    <a:pt x="27" y="51"/>
                    <a:pt x="30" y="51"/>
                  </a:cubicBezTo>
                  <a:cubicBezTo>
                    <a:pt x="32" y="51"/>
                    <a:pt x="35" y="51"/>
                    <a:pt x="38" y="50"/>
                  </a:cubicBezTo>
                  <a:cubicBezTo>
                    <a:pt x="50" y="47"/>
                    <a:pt x="60" y="36"/>
                    <a:pt x="60" y="2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3"/>
                    <a:pt x="38" y="5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8"/>
            <p:cNvSpPr>
              <a:spLocks noEditPoints="1"/>
            </p:cNvSpPr>
            <p:nvPr/>
          </p:nvSpPr>
          <p:spPr bwMode="auto">
            <a:xfrm>
              <a:off x="3598" y="531"/>
              <a:ext cx="240" cy="128"/>
            </a:xfrm>
            <a:custGeom>
              <a:avLst/>
              <a:gdLst>
                <a:gd name="T0" fmla="*/ 33 w 67"/>
                <a:gd name="T1" fmla="*/ 0 h 36"/>
                <a:gd name="T2" fmla="*/ 0 w 67"/>
                <a:gd name="T3" fmla="*/ 31 h 36"/>
                <a:gd name="T4" fmla="*/ 4 w 67"/>
                <a:gd name="T5" fmla="*/ 31 h 36"/>
                <a:gd name="T6" fmla="*/ 4 w 67"/>
                <a:gd name="T7" fmla="*/ 31 h 36"/>
                <a:gd name="T8" fmla="*/ 16 w 67"/>
                <a:gd name="T9" fmla="*/ 31 h 36"/>
                <a:gd name="T10" fmla="*/ 33 w 67"/>
                <a:gd name="T11" fmla="*/ 36 h 36"/>
                <a:gd name="T12" fmla="*/ 51 w 67"/>
                <a:gd name="T13" fmla="*/ 31 h 36"/>
                <a:gd name="T14" fmla="*/ 62 w 67"/>
                <a:gd name="T15" fmla="*/ 31 h 36"/>
                <a:gd name="T16" fmla="*/ 64 w 67"/>
                <a:gd name="T17" fmla="*/ 31 h 36"/>
                <a:gd name="T18" fmla="*/ 67 w 67"/>
                <a:gd name="T19" fmla="*/ 31 h 36"/>
                <a:gd name="T20" fmla="*/ 33 w 67"/>
                <a:gd name="T21" fmla="*/ 0 h 36"/>
                <a:gd name="T22" fmla="*/ 33 w 67"/>
                <a:gd name="T23" fmla="*/ 26 h 36"/>
                <a:gd name="T24" fmla="*/ 27 w 67"/>
                <a:gd name="T25" fmla="*/ 20 h 36"/>
                <a:gd name="T26" fmla="*/ 33 w 67"/>
                <a:gd name="T27" fmla="*/ 14 h 36"/>
                <a:gd name="T28" fmla="*/ 40 w 67"/>
                <a:gd name="T29" fmla="*/ 20 h 36"/>
                <a:gd name="T30" fmla="*/ 33 w 67"/>
                <a:gd name="T3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36">
                  <a:moveTo>
                    <a:pt x="33" y="0"/>
                  </a:moveTo>
                  <a:cubicBezTo>
                    <a:pt x="15" y="0"/>
                    <a:pt x="1" y="14"/>
                    <a:pt x="0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8" y="34"/>
                    <a:pt x="25" y="36"/>
                    <a:pt x="33" y="36"/>
                  </a:cubicBezTo>
                  <a:cubicBezTo>
                    <a:pt x="42" y="36"/>
                    <a:pt x="49" y="34"/>
                    <a:pt x="51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6" y="14"/>
                    <a:pt x="51" y="0"/>
                    <a:pt x="33" y="0"/>
                  </a:cubicBezTo>
                  <a:close/>
                  <a:moveTo>
                    <a:pt x="33" y="26"/>
                  </a:moveTo>
                  <a:cubicBezTo>
                    <a:pt x="30" y="26"/>
                    <a:pt x="27" y="24"/>
                    <a:pt x="27" y="20"/>
                  </a:cubicBezTo>
                  <a:cubicBezTo>
                    <a:pt x="27" y="17"/>
                    <a:pt x="30" y="14"/>
                    <a:pt x="33" y="14"/>
                  </a:cubicBezTo>
                  <a:cubicBezTo>
                    <a:pt x="37" y="14"/>
                    <a:pt x="40" y="17"/>
                    <a:pt x="40" y="20"/>
                  </a:cubicBezTo>
                  <a:cubicBezTo>
                    <a:pt x="40" y="24"/>
                    <a:pt x="37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3" name="文本框 113"/>
          <p:cNvSpPr txBox="1"/>
          <p:nvPr/>
        </p:nvSpPr>
        <p:spPr>
          <a:xfrm>
            <a:off x="6447393" y="3827238"/>
            <a:ext cx="237266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Онлайн-встречи с экспертом</a:t>
            </a:r>
          </a:p>
          <a:p>
            <a:pPr marL="171450" indent="-171450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Обсуждение с экспертами проблемных вопросов подготовки старшеклассников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к ГИА</a:t>
            </a:r>
            <a:endParaRPr lang="ru-RU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276600" y="1703874"/>
            <a:ext cx="60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ea typeface="时尚中黑简体" panose="01010104010101010101" pitchFamily="2" charset="-122"/>
              </a:rPr>
              <a:t>0</a:t>
            </a:r>
            <a:r>
              <a:rPr lang="ru-RU" altLang="zh-CN" sz="2400" dirty="0">
                <a:solidFill>
                  <a:prstClr val="white"/>
                </a:solidFill>
                <a:ea typeface="时尚中黑简体" panose="01010104010101010101" pitchFamily="2" charset="-122"/>
              </a:rPr>
              <a:t>1</a:t>
            </a:r>
            <a:endParaRPr lang="zh-CN" altLang="en-US" sz="2400" dirty="0">
              <a:solidFill>
                <a:prstClr val="white"/>
              </a:solidFill>
              <a:ea typeface="时尚中黑简体" panose="01010104010101010101" pitchFamily="2" charset="-122"/>
            </a:endParaRPr>
          </a:p>
        </p:txBody>
      </p:sp>
      <p:sp>
        <p:nvSpPr>
          <p:cNvPr id="119" name="object 9"/>
          <p:cNvSpPr txBox="1">
            <a:spLocks noGrp="1"/>
          </p:cNvSpPr>
          <p:nvPr>
            <p:ph type="title"/>
          </p:nvPr>
        </p:nvSpPr>
        <p:spPr>
          <a:xfrm>
            <a:off x="297658" y="177603"/>
            <a:ext cx="685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>
                <a:solidFill>
                  <a:srgbClr val="FFFFFF"/>
                </a:solidFill>
              </a:rPr>
              <a:t>СОСТАВ МОДУЛЕЙ ПРОГРАММ ПОВЫШЕНИЯ КВАЛИФИКАЦИИ ПЕДАГОГОВ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9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800" y="181352"/>
            <a:ext cx="6934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>
                <a:solidFill>
                  <a:srgbClr val="FFFFFF"/>
                </a:solidFill>
              </a:rPr>
              <a:t>ПОВЫШЕНИЕ КВАЛИФИКАЦИИ ПЕДАГОГОВ. ПЕРЕЧЕНЬ КУРСОВ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801" y="687750"/>
            <a:ext cx="8521700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150" b="1" spc="-10" dirty="0">
                <a:latin typeface="Arial"/>
                <a:cs typeface="Arial"/>
              </a:rPr>
              <a:t>ЕГЭ 2023.</a:t>
            </a:r>
            <a:r>
              <a:rPr lang="ru-RU" sz="1150" b="1" spc="-10" dirty="0">
                <a:solidFill>
                  <a:srgbClr val="C00000"/>
                </a:solidFill>
                <a:latin typeface="Arial"/>
                <a:cs typeface="Arial"/>
              </a:rPr>
              <a:t> Русский язык. </a:t>
            </a:r>
            <a:r>
              <a:rPr lang="ru-RU" sz="1150" b="1" spc="-10" dirty="0">
                <a:latin typeface="Arial"/>
                <a:cs typeface="Arial"/>
              </a:rPr>
              <a:t>От целеполагания до ГИА: методы повышения результатов освоения школьного курса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8579" y="1603983"/>
            <a:ext cx="2165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3659" y="2554470"/>
            <a:ext cx="3117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5828" y="2982648"/>
            <a:ext cx="3498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0748" y="3604067"/>
            <a:ext cx="2546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033" y="1123950"/>
            <a:ext cx="8521700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spc="-5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Математика. </a:t>
            </a:r>
            <a:r>
              <a:rPr lang="ru-RU" sz="1200" b="1" spc="-5" dirty="0">
                <a:latin typeface="Arial"/>
                <a:cs typeface="Arial"/>
              </a:rPr>
              <a:t>Методы повышения результативности обучающихся на ГИА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4800" y="1581150"/>
            <a:ext cx="8521700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Физика. </a:t>
            </a:r>
            <a:r>
              <a:rPr lang="ru-RU" sz="1200" b="1" dirty="0">
                <a:latin typeface="Arial"/>
                <a:cs typeface="Arial"/>
              </a:rPr>
              <a:t>Методы повышения результативности обучающихся на ГИА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4800" y="2038350"/>
            <a:ext cx="8521700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История. </a:t>
            </a:r>
            <a:r>
              <a:rPr lang="ru-RU" sz="1200" b="1" dirty="0">
                <a:latin typeface="Arial"/>
                <a:cs typeface="Arial"/>
              </a:rPr>
              <a:t>Методы повышения результативности обучающихся на ГИА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4800" y="2495550"/>
            <a:ext cx="8521700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Обществознание. </a:t>
            </a:r>
            <a:r>
              <a:rPr lang="ru-RU" sz="1200" b="1" dirty="0">
                <a:latin typeface="Arial"/>
                <a:cs typeface="Arial"/>
              </a:rPr>
              <a:t>Методы повышения результативности обучающихся на ГИА</a:t>
            </a:r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BD5E4DBE-C9A0-B79E-BFE0-118A4CA3B1F6}"/>
              </a:ext>
            </a:extLst>
          </p:cNvPr>
          <p:cNvSpPr txBox="1"/>
          <p:nvPr/>
        </p:nvSpPr>
        <p:spPr>
          <a:xfrm>
            <a:off x="296032" y="2952750"/>
            <a:ext cx="8521700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Биология. </a:t>
            </a:r>
            <a:r>
              <a:rPr lang="ru-RU" sz="1200" b="1" dirty="0">
                <a:latin typeface="Arial"/>
                <a:cs typeface="Arial"/>
              </a:rPr>
              <a:t>Методы повышения результативности обучающихся на ГИА</a:t>
            </a: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418991DB-95F4-1FF9-19F8-8209BD9D488C}"/>
              </a:ext>
            </a:extLst>
          </p:cNvPr>
          <p:cNvSpPr txBox="1"/>
          <p:nvPr/>
        </p:nvSpPr>
        <p:spPr>
          <a:xfrm>
            <a:off x="304799" y="3409950"/>
            <a:ext cx="8521700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Химия. </a:t>
            </a:r>
            <a:r>
              <a:rPr lang="ru-RU" sz="1200" b="1" dirty="0">
                <a:latin typeface="Arial"/>
                <a:cs typeface="Arial"/>
              </a:rPr>
              <a:t>Методы повышения результативности обучающихся на ГИА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02832EC2-A5E1-5BB0-AFEE-192EAC79A594}"/>
              </a:ext>
            </a:extLst>
          </p:cNvPr>
          <p:cNvSpPr txBox="1"/>
          <p:nvPr/>
        </p:nvSpPr>
        <p:spPr>
          <a:xfrm>
            <a:off x="320308" y="3855008"/>
            <a:ext cx="8521700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Информатика. </a:t>
            </a:r>
            <a:r>
              <a:rPr lang="ru-RU" sz="1200" b="1" dirty="0">
                <a:latin typeface="Arial"/>
                <a:cs typeface="Arial"/>
              </a:rPr>
              <a:t>Методы повышения результативности обучающихся на ГИА</a:t>
            </a:r>
          </a:p>
        </p:txBody>
      </p:sp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id="{5C24EB94-3DD2-23AD-DA53-C5A5D1780270}"/>
              </a:ext>
            </a:extLst>
          </p:cNvPr>
          <p:cNvSpPr/>
          <p:nvPr/>
        </p:nvSpPr>
        <p:spPr>
          <a:xfrm rot="5400000">
            <a:off x="192333" y="795518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4" name="Треугольник 3">
            <a:extLst>
              <a:ext uri="{FF2B5EF4-FFF2-40B4-BE49-F238E27FC236}">
                <a16:creationId xmlns:a16="http://schemas.microsoft.com/office/drawing/2014/main" id="{085E5F7D-D22F-E93C-6F5C-C5AF3A63C915}"/>
              </a:ext>
            </a:extLst>
          </p:cNvPr>
          <p:cNvSpPr/>
          <p:nvPr/>
        </p:nvSpPr>
        <p:spPr>
          <a:xfrm rot="5400000">
            <a:off x="192333" y="1236699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6" name="Треугольник 5">
            <a:extLst>
              <a:ext uri="{FF2B5EF4-FFF2-40B4-BE49-F238E27FC236}">
                <a16:creationId xmlns:a16="http://schemas.microsoft.com/office/drawing/2014/main" id="{7C679438-D7E0-3CEA-0DEE-ABA343ECC3FC}"/>
              </a:ext>
            </a:extLst>
          </p:cNvPr>
          <p:cNvSpPr/>
          <p:nvPr/>
        </p:nvSpPr>
        <p:spPr>
          <a:xfrm rot="5400000">
            <a:off x="192333" y="1675800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F7163C41-8483-0231-FE98-5D036C70E599}"/>
              </a:ext>
            </a:extLst>
          </p:cNvPr>
          <p:cNvSpPr/>
          <p:nvPr/>
        </p:nvSpPr>
        <p:spPr>
          <a:xfrm rot="5400000">
            <a:off x="192333" y="2137821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1" name="Треугольник 20">
            <a:extLst>
              <a:ext uri="{FF2B5EF4-FFF2-40B4-BE49-F238E27FC236}">
                <a16:creationId xmlns:a16="http://schemas.microsoft.com/office/drawing/2014/main" id="{F5D9BC48-541D-0E32-6D60-BB4D5E17CC49}"/>
              </a:ext>
            </a:extLst>
          </p:cNvPr>
          <p:cNvSpPr/>
          <p:nvPr/>
        </p:nvSpPr>
        <p:spPr>
          <a:xfrm rot="5400000">
            <a:off x="192333" y="2596223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2" name="Треугольник 21">
            <a:extLst>
              <a:ext uri="{FF2B5EF4-FFF2-40B4-BE49-F238E27FC236}">
                <a16:creationId xmlns:a16="http://schemas.microsoft.com/office/drawing/2014/main" id="{9EDB0475-C12B-6031-9167-42D7E49273D9}"/>
              </a:ext>
            </a:extLst>
          </p:cNvPr>
          <p:cNvSpPr/>
          <p:nvPr/>
        </p:nvSpPr>
        <p:spPr>
          <a:xfrm rot="5400000">
            <a:off x="192333" y="3051077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3" name="Треугольник 22">
            <a:extLst>
              <a:ext uri="{FF2B5EF4-FFF2-40B4-BE49-F238E27FC236}">
                <a16:creationId xmlns:a16="http://schemas.microsoft.com/office/drawing/2014/main" id="{D39A1271-71AF-0CCA-8F9F-C458181B6043}"/>
              </a:ext>
            </a:extLst>
          </p:cNvPr>
          <p:cNvSpPr/>
          <p:nvPr/>
        </p:nvSpPr>
        <p:spPr>
          <a:xfrm rot="5400000">
            <a:off x="192333" y="3505870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4" name="Треугольник 23">
            <a:extLst>
              <a:ext uri="{FF2B5EF4-FFF2-40B4-BE49-F238E27FC236}">
                <a16:creationId xmlns:a16="http://schemas.microsoft.com/office/drawing/2014/main" id="{DDD2167F-FF65-4BA7-391B-2BC1B7E71B95}"/>
              </a:ext>
            </a:extLst>
          </p:cNvPr>
          <p:cNvSpPr/>
          <p:nvPr/>
        </p:nvSpPr>
        <p:spPr>
          <a:xfrm rot="5400000">
            <a:off x="192333" y="3960260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02832EC2-A5E1-5BB0-AFEE-192EAC79A594}"/>
              </a:ext>
            </a:extLst>
          </p:cNvPr>
          <p:cNvSpPr txBox="1"/>
          <p:nvPr/>
        </p:nvSpPr>
        <p:spPr>
          <a:xfrm>
            <a:off x="325388" y="4269150"/>
            <a:ext cx="8521700" cy="360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 anchor="ctr">
            <a:noAutofit/>
          </a:bodyPr>
          <a:lstStyle/>
          <a:p>
            <a:pPr marL="158115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ЕГЭ 2023. </a:t>
            </a:r>
            <a:r>
              <a:rPr lang="ru-RU" sz="1200" b="1" spc="-10" dirty="0">
                <a:solidFill>
                  <a:srgbClr val="C00000"/>
                </a:solidFill>
                <a:latin typeface="Arial"/>
                <a:cs typeface="Arial"/>
              </a:rPr>
              <a:t>Английский язык. </a:t>
            </a:r>
            <a:r>
              <a:rPr lang="ru-RU" sz="1200" b="1" dirty="0">
                <a:latin typeface="Arial"/>
                <a:cs typeface="Arial"/>
              </a:rPr>
              <a:t>Методы повышения результативности обучающихся на ГИА</a:t>
            </a:r>
          </a:p>
        </p:txBody>
      </p:sp>
      <p:sp>
        <p:nvSpPr>
          <p:cNvPr id="26" name="Треугольник 23">
            <a:extLst>
              <a:ext uri="{FF2B5EF4-FFF2-40B4-BE49-F238E27FC236}">
                <a16:creationId xmlns:a16="http://schemas.microsoft.com/office/drawing/2014/main" id="{DDD2167F-FF65-4BA7-391B-2BC1B7E71B95}"/>
              </a:ext>
            </a:extLst>
          </p:cNvPr>
          <p:cNvSpPr/>
          <p:nvPr/>
        </p:nvSpPr>
        <p:spPr>
          <a:xfrm rot="5400000">
            <a:off x="197413" y="4374402"/>
            <a:ext cx="250330" cy="154243"/>
          </a:xfrm>
          <a:prstGeom prst="triangle">
            <a:avLst/>
          </a:prstGeom>
          <a:solidFill>
            <a:srgbClr val="004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Home-PC\Desktop\КОМАНДА 2.png"/>
          <p:cNvPicPr>
            <a:picLocks noChangeAspect="1" noChangeArrowheads="1"/>
          </p:cNvPicPr>
          <p:nvPr/>
        </p:nvPicPr>
        <p:blipFill rotWithShape="1">
          <a:blip r:embed="rId2" cstate="print"/>
          <a:srcRect l="49825" b="52699"/>
          <a:stretch/>
        </p:blipFill>
        <p:spPr bwMode="auto">
          <a:xfrm>
            <a:off x="4712110" y="1047750"/>
            <a:ext cx="1764890" cy="1447800"/>
          </a:xfrm>
          <a:prstGeom prst="rect">
            <a:avLst/>
          </a:prstGeom>
          <a:noFill/>
        </p:spPr>
      </p:pic>
      <p:pic>
        <p:nvPicPr>
          <p:cNvPr id="9" name="Picture 3" descr="C:\Users\Home-PC\Desktop\КОМАНДА 2.png"/>
          <p:cNvPicPr>
            <a:picLocks noChangeAspect="1" noChangeArrowheads="1"/>
          </p:cNvPicPr>
          <p:nvPr/>
        </p:nvPicPr>
        <p:blipFill rotWithShape="1">
          <a:blip r:embed="rId2" cstate="print"/>
          <a:srcRect r="49662" b="52699"/>
          <a:stretch/>
        </p:blipFill>
        <p:spPr bwMode="auto">
          <a:xfrm>
            <a:off x="2648969" y="1047750"/>
            <a:ext cx="1770631" cy="1447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2589493"/>
            <a:ext cx="1524000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ЦЫБУЛЬКО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педагогических наук, разработчик заданий КИМ ОГЭ и ЕГЭ 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русскому языку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25169" y="2636782"/>
            <a:ext cx="1600200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КРАЙНИК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педагогических наук, член комиссии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разработке КИМ для ГИА по русскому языку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1859" y="2631251"/>
            <a:ext cx="1526651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 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КОНСТАНТИНОВНА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педагогических наук, ведущий методист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Центра филологического образования НИКО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673EAE-F798-4395-872A-47BE2166B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569" t="3763" r="51760" b="33521"/>
          <a:stretch/>
        </p:blipFill>
        <p:spPr bwMode="auto">
          <a:xfrm>
            <a:off x="6934200" y="1175755"/>
            <a:ext cx="1371600" cy="1299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31549" y="2631251"/>
            <a:ext cx="1526651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СЕМЕНКО 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педагогических наук, разработчик заданий КИМ ОГЭ и ЕГЭ 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математике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 b="15555"/>
          <a:stretch/>
        </p:blipFill>
        <p:spPr bwMode="auto">
          <a:xfrm>
            <a:off x="609600" y="1123950"/>
            <a:ext cx="1524000" cy="1350177"/>
          </a:xfrm>
          <a:prstGeom prst="rect">
            <a:avLst/>
          </a:prstGeom>
          <a:noFill/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E04AEC59-6947-281D-00C8-F51BB8E38366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-25" dirty="0">
                <a:solidFill>
                  <a:srgbClr val="FFFFFF"/>
                </a:solidFill>
              </a:rPr>
              <a:t>КОМАНДА ОБРАЗОВАТЕЛЬНЫХ </a:t>
            </a:r>
            <a:r>
              <a:rPr lang="ru-RU" spc="-10" dirty="0">
                <a:solidFill>
                  <a:srgbClr val="FFFFFF"/>
                </a:solidFill>
              </a:rPr>
              <a:t>КУРСОВ И ПРОГРАММ ПК </a:t>
            </a:r>
            <a:endParaRPr lang="ru-RU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45" y="1175755"/>
            <a:ext cx="1489710" cy="1295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2589493"/>
            <a:ext cx="1524000" cy="20538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ВОЙЦИК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ЮЛИЯ ГРИГОРЬЕВНА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Член апелляционной комиссии при проведении ГИА, ведущий эксперт ЕГЭ по истории, автор учебно-методических пособий по подготовке к ЕГЭ по истории, учитель истории высшей квалификационной категории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5169" y="2636782"/>
            <a:ext cx="1600200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ФОКИНА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Учитель истории и методист высшей квалификационной категории, заместитель председателя и эксперт региональной предметной комиссии ЕГЭ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обществознанию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1859" y="2631251"/>
            <a:ext cx="1526651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ЧЕРНИКОВА 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Доктор исторических наук, профессор МГИМО (У) МИД России. Кафедра всемирной и отечественной истории, доцент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31549" y="2631251"/>
            <a:ext cx="1526651" cy="1600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ШЕНИНА 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</a:t>
            </a:r>
          </a:p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АЛЕКСЕЕВНА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Кандидат политических наук, доцент, председатель предметной комиссии ЕГЭ по обществознанию Московской области, ведущий научный сотрудник Института социологии ФНИСЦ РАН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5200" y="1175755"/>
            <a:ext cx="1489710" cy="12954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859" y="1175755"/>
            <a:ext cx="1489710" cy="12954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549" y="1175755"/>
            <a:ext cx="1489710" cy="129540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4" b="52080"/>
          <a:stretch/>
        </p:blipFill>
        <p:spPr>
          <a:xfrm>
            <a:off x="4823759" y="1103403"/>
            <a:ext cx="1703369" cy="1447800"/>
          </a:xfrm>
          <a:prstGeom prst="rect">
            <a:avLst/>
          </a:prstGeom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3C7FFB95-9E3B-D41F-131C-0A4C9C919E7A}"/>
              </a:ext>
            </a:extLst>
          </p:cNvPr>
          <p:cNvSpPr txBox="1">
            <a:spLocks/>
          </p:cNvSpPr>
          <p:nvPr/>
        </p:nvSpPr>
        <p:spPr>
          <a:xfrm>
            <a:off x="304800" y="192820"/>
            <a:ext cx="7924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-25" dirty="0">
                <a:solidFill>
                  <a:srgbClr val="FFFFFF"/>
                </a:solidFill>
              </a:rPr>
              <a:t>КОМАНДА ОБРАЗОВАТЕЛЬНЫХ </a:t>
            </a:r>
            <a:r>
              <a:rPr lang="ru-RU" spc="-10" dirty="0">
                <a:solidFill>
                  <a:srgbClr val="FFFFFF"/>
                </a:solidFill>
              </a:rPr>
              <a:t>КУРСОВ И ПРОГРАММ ПК </a:t>
            </a:r>
            <a:endParaRPr lang="ru-RU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5899</TotalTime>
  <Words>1646</Words>
  <Application>Microsoft Office PowerPoint</Application>
  <PresentationFormat>Экран (16:9)</PresentationFormat>
  <Paragraphs>280</Paragraphs>
  <Slides>26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Wingdings</vt:lpstr>
      <vt:lpstr>Office Theme</vt:lpstr>
      <vt:lpstr>Acrobat Document</vt:lpstr>
      <vt:lpstr>ФЕДЕРАЛЬНАЯ ПРОГРАММА </vt:lpstr>
      <vt:lpstr>Презентация PowerPoint</vt:lpstr>
      <vt:lpstr>ЭФФЕКТИВНОСТЬ ПРОЕКТА</vt:lpstr>
      <vt:lpstr>Презентация PowerPoint</vt:lpstr>
      <vt:lpstr>ПОЧЕМУ НУЖНО УЧИТЬСЯ С НАМИ?</vt:lpstr>
      <vt:lpstr>СОСТАВ МОДУЛЕЙ ПРОГРАММ ПОВЫШЕНИЯ КВАЛИФИКАЦИИ ПЕДАГОГОВ</vt:lpstr>
      <vt:lpstr>ПОВЫШЕНИЕ КВАЛИФИКАЦИИ ПЕДАГОГОВ. ПЕРЕЧЕНЬ КУРСОВ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КВАЛИФИКАЦИИ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Евгения Володина</cp:lastModifiedBy>
  <cp:revision>357</cp:revision>
  <dcterms:created xsi:type="dcterms:W3CDTF">2020-09-25T18:52:45Z</dcterms:created>
  <dcterms:modified xsi:type="dcterms:W3CDTF">2022-08-26T13:23:15Z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2020-09-25T00:00:00Z</vt:filetime>
  </property>
</Properties>
</file>